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5" r:id="rId40"/>
    <p:sldId id="296"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E9461D-9912-4155-B7C5-5E0AD87A1BED}" type="datetimeFigureOut">
              <a:rPr lang="tr-TR" smtClean="0"/>
              <a:t>20.03.2018</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7A0B79-A62B-4BD3-B99B-4B1AF422A657}" type="slidenum">
              <a:rPr lang="tr-TR" smtClean="0"/>
              <a:t>‹#›</a:t>
            </a:fld>
            <a:endParaRPr lang="tr-TR"/>
          </a:p>
        </p:txBody>
      </p:sp>
    </p:spTree>
    <p:extLst>
      <p:ext uri="{BB962C8B-B14F-4D97-AF65-F5344CB8AC3E}">
        <p14:creationId xmlns:p14="http://schemas.microsoft.com/office/powerpoint/2010/main" val="34115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Başlık 13"/>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Alt Başlık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Veri Yer Tutucusu 6"/>
          <p:cNvSpPr>
            <a:spLocks noGrp="1"/>
          </p:cNvSpPr>
          <p:nvPr>
            <p:ph type="dt" sz="half" idx="10"/>
          </p:nvPr>
        </p:nvSpPr>
        <p:spPr/>
        <p:txBody>
          <a:bodyPr/>
          <a:lstStyle>
            <a:extLst/>
          </a:lstStyle>
          <a:p>
            <a:fld id="{B3A79010-4622-4A07-AD20-C11EEFFAAC3A}" type="datetime1">
              <a:rPr lang="tr-TR" smtClean="0"/>
              <a:t>20.03.2018</a:t>
            </a:fld>
            <a:endParaRPr lang="tr-TR"/>
          </a:p>
        </p:txBody>
      </p:sp>
      <p:sp>
        <p:nvSpPr>
          <p:cNvPr id="20" name="Altbilgi Yer Tutucusu 19"/>
          <p:cNvSpPr>
            <a:spLocks noGrp="1"/>
          </p:cNvSpPr>
          <p:nvPr>
            <p:ph type="ftr" sz="quarter" idx="11"/>
          </p:nvPr>
        </p:nvSpPr>
        <p:spPr/>
        <p:txBody>
          <a:bodyPr/>
          <a:lstStyle>
            <a:extLst/>
          </a:lstStyle>
          <a:p>
            <a:r>
              <a:rPr lang="tr-TR" smtClean="0"/>
              <a:t>Psk. Dan. Meltem TÜRKER</a:t>
            </a:r>
            <a:endParaRPr lang="tr-TR"/>
          </a:p>
        </p:txBody>
      </p:sp>
      <p:sp>
        <p:nvSpPr>
          <p:cNvPr id="10" name="Slayt Numarası Yer Tutucusu 9"/>
          <p:cNvSpPr>
            <a:spLocks noGrp="1"/>
          </p:cNvSpPr>
          <p:nvPr>
            <p:ph type="sldNum" sz="quarter" idx="12"/>
          </p:nvPr>
        </p:nvSpPr>
        <p:spPr/>
        <p:txBody>
          <a:bodyPr/>
          <a:lstStyle>
            <a:extLst/>
          </a:lstStyle>
          <a:p>
            <a:fld id="{025E06DD-E05F-4D91-83B9-42C7ED81A967}" type="slidenum">
              <a:rPr lang="tr-TR" smtClean="0"/>
              <a:t>‹#›</a:t>
            </a:fld>
            <a:endParaRPr lang="tr-T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884F7BBE-9925-46AC-BF20-83DD6AC030AD}" type="datetime1">
              <a:rPr lang="tr-TR" smtClean="0"/>
              <a:t>20.03.2018</a:t>
            </a:fld>
            <a:endParaRPr lang="tr-TR"/>
          </a:p>
        </p:txBody>
      </p:sp>
      <p:sp>
        <p:nvSpPr>
          <p:cNvPr id="5" name="Altbilgi Yer Tutucusu 4"/>
          <p:cNvSpPr>
            <a:spLocks noGrp="1"/>
          </p:cNvSpPr>
          <p:nvPr>
            <p:ph type="ftr" sz="quarter" idx="11"/>
          </p:nvPr>
        </p:nvSpPr>
        <p:spPr/>
        <p:txBody>
          <a:bodyPr/>
          <a:lstStyle>
            <a:extLst/>
          </a:lstStyle>
          <a:p>
            <a:r>
              <a:rPr lang="tr-TR" smtClean="0"/>
              <a:t>Psk. Dan. Meltem TÜRKER</a:t>
            </a:r>
            <a:endParaRPr lang="tr-TR"/>
          </a:p>
        </p:txBody>
      </p:sp>
      <p:sp>
        <p:nvSpPr>
          <p:cNvPr id="6" name="Slayt Numarası Yer Tutucusu 5"/>
          <p:cNvSpPr>
            <a:spLocks noGrp="1"/>
          </p:cNvSpPr>
          <p:nvPr>
            <p:ph type="sldNum" sz="quarter" idx="12"/>
          </p:nvPr>
        </p:nvSpPr>
        <p:spPr/>
        <p:txBody>
          <a:bodyPr/>
          <a:lstStyle>
            <a:extLst/>
          </a:lstStyle>
          <a:p>
            <a:fld id="{025E06DD-E05F-4D91-83B9-42C7ED81A967}"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858000" y="274639"/>
            <a:ext cx="1828800" cy="5851525"/>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1143000" y="274640"/>
            <a:ext cx="55626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3DE17CAC-FE6A-41C5-9679-16150DF5C7FC}" type="datetime1">
              <a:rPr lang="tr-TR" smtClean="0"/>
              <a:t>20.03.2018</a:t>
            </a:fld>
            <a:endParaRPr lang="tr-TR"/>
          </a:p>
        </p:txBody>
      </p:sp>
      <p:sp>
        <p:nvSpPr>
          <p:cNvPr id="5" name="Altbilgi Yer Tutucusu 4"/>
          <p:cNvSpPr>
            <a:spLocks noGrp="1"/>
          </p:cNvSpPr>
          <p:nvPr>
            <p:ph type="ftr" sz="quarter" idx="11"/>
          </p:nvPr>
        </p:nvSpPr>
        <p:spPr/>
        <p:txBody>
          <a:bodyPr/>
          <a:lstStyle>
            <a:extLst/>
          </a:lstStyle>
          <a:p>
            <a:r>
              <a:rPr lang="tr-TR" smtClean="0"/>
              <a:t>Psk. Dan. Meltem TÜRKER</a:t>
            </a:r>
            <a:endParaRPr lang="tr-TR"/>
          </a:p>
        </p:txBody>
      </p:sp>
      <p:sp>
        <p:nvSpPr>
          <p:cNvPr id="6" name="Slayt Numarası Yer Tutucusu 5"/>
          <p:cNvSpPr>
            <a:spLocks noGrp="1"/>
          </p:cNvSpPr>
          <p:nvPr>
            <p:ph type="sldNum" sz="quarter" idx="12"/>
          </p:nvPr>
        </p:nvSpPr>
        <p:spPr/>
        <p:txBody>
          <a:bodyPr/>
          <a:lstStyle>
            <a:extLst/>
          </a:lstStyle>
          <a:p>
            <a:fld id="{025E06DD-E05F-4D91-83B9-42C7ED81A967}"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DF5A50CB-8A72-4703-B518-101CFE2A37C9}" type="datetime1">
              <a:rPr lang="tr-TR" smtClean="0"/>
              <a:t>20.03.2018</a:t>
            </a:fld>
            <a:endParaRPr lang="tr-TR"/>
          </a:p>
        </p:txBody>
      </p:sp>
      <p:sp>
        <p:nvSpPr>
          <p:cNvPr id="5" name="Altbilgi Yer Tutucusu 4"/>
          <p:cNvSpPr>
            <a:spLocks noGrp="1"/>
          </p:cNvSpPr>
          <p:nvPr>
            <p:ph type="ftr" sz="quarter" idx="11"/>
          </p:nvPr>
        </p:nvSpPr>
        <p:spPr/>
        <p:txBody>
          <a:bodyPr/>
          <a:lstStyle>
            <a:extLst/>
          </a:lstStyle>
          <a:p>
            <a:r>
              <a:rPr lang="tr-TR" smtClean="0"/>
              <a:t>Psk. Dan. Meltem TÜRKER</a:t>
            </a:r>
            <a:endParaRPr lang="tr-TR"/>
          </a:p>
        </p:txBody>
      </p:sp>
      <p:sp>
        <p:nvSpPr>
          <p:cNvPr id="6" name="Slayt Numarası Yer Tutucusu 5"/>
          <p:cNvSpPr>
            <a:spLocks noGrp="1"/>
          </p:cNvSpPr>
          <p:nvPr>
            <p:ph type="sldNum" sz="quarter" idx="12"/>
          </p:nvPr>
        </p:nvSpPr>
        <p:spPr/>
        <p:txBody>
          <a:bodyPr/>
          <a:lstStyle>
            <a:extLst/>
          </a:lstStyle>
          <a:p>
            <a:fld id="{025E06DD-E05F-4D91-83B9-42C7ED81A967}"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Başlık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C372E4F1-428B-416A-B99C-8C262A5F6892}" type="datetime1">
              <a:rPr lang="tr-TR" smtClean="0"/>
              <a:t>20.03.2018</a:t>
            </a:fld>
            <a:endParaRPr lang="tr-TR"/>
          </a:p>
        </p:txBody>
      </p:sp>
      <p:sp>
        <p:nvSpPr>
          <p:cNvPr id="5" name="Altbilgi Yer Tutucusu 4"/>
          <p:cNvSpPr>
            <a:spLocks noGrp="1"/>
          </p:cNvSpPr>
          <p:nvPr>
            <p:ph type="ftr" sz="quarter" idx="11"/>
          </p:nvPr>
        </p:nvSpPr>
        <p:spPr/>
        <p:txBody>
          <a:bodyPr/>
          <a:lstStyle>
            <a:extLst/>
          </a:lstStyle>
          <a:p>
            <a:r>
              <a:rPr lang="tr-TR" smtClean="0"/>
              <a:t>Psk. Dan. Meltem TÜRKER</a:t>
            </a:r>
            <a:endParaRPr lang="tr-TR"/>
          </a:p>
        </p:txBody>
      </p:sp>
      <p:sp>
        <p:nvSpPr>
          <p:cNvPr id="6" name="Slayt Numarası Yer Tutucusu 5"/>
          <p:cNvSpPr>
            <a:spLocks noGrp="1"/>
          </p:cNvSpPr>
          <p:nvPr>
            <p:ph type="sldNum" sz="quarter" idx="12"/>
          </p:nvPr>
        </p:nvSpPr>
        <p:spPr/>
        <p:txBody>
          <a:bodyPr/>
          <a:lstStyle>
            <a:extLst/>
          </a:lstStyle>
          <a:p>
            <a:fld id="{025E06DD-E05F-4D91-83B9-42C7ED81A967}" type="slidenum">
              <a:rPr lang="tr-TR" smtClean="0"/>
              <a:t>‹#›</a:t>
            </a:fld>
            <a:endParaRPr lang="tr-TR"/>
          </a:p>
        </p:txBody>
      </p:sp>
      <p:sp>
        <p:nvSpPr>
          <p:cNvPr id="10" name="Dikdörtgen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lstStyle>
            <a:extLst/>
          </a:lstStyle>
          <a:p>
            <a:r>
              <a:rPr kumimoji="0" lang="tr-TR" smtClean="0"/>
              <a:t>Asıl başlık stili için tıklatın</a:t>
            </a:r>
            <a:endParaRPr kumimoji="0" lang="en-US"/>
          </a:p>
        </p:txBody>
      </p:sp>
      <p:sp>
        <p:nvSpPr>
          <p:cNvPr id="3" name="İçerik Yer Tutucus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0AA2DD8A-2BF1-418F-90B6-8B4D3D3AE8BE}" type="datetime1">
              <a:rPr lang="tr-TR" smtClean="0"/>
              <a:t>20.03.2018</a:t>
            </a:fld>
            <a:endParaRPr lang="tr-TR"/>
          </a:p>
        </p:txBody>
      </p:sp>
      <p:sp>
        <p:nvSpPr>
          <p:cNvPr id="6" name="Altbilgi Yer Tutucusu 5"/>
          <p:cNvSpPr>
            <a:spLocks noGrp="1"/>
          </p:cNvSpPr>
          <p:nvPr>
            <p:ph type="ftr" sz="quarter" idx="11"/>
          </p:nvPr>
        </p:nvSpPr>
        <p:spPr/>
        <p:txBody>
          <a:bodyPr/>
          <a:lstStyle>
            <a:extLst/>
          </a:lstStyle>
          <a:p>
            <a:r>
              <a:rPr lang="tr-TR" smtClean="0"/>
              <a:t>Psk. Dan. Meltem TÜRKER</a:t>
            </a:r>
            <a:endParaRPr lang="tr-TR"/>
          </a:p>
        </p:txBody>
      </p:sp>
      <p:sp>
        <p:nvSpPr>
          <p:cNvPr id="7" name="Slayt Numarası Yer Tutucusu 6"/>
          <p:cNvSpPr>
            <a:spLocks noGrp="1"/>
          </p:cNvSpPr>
          <p:nvPr>
            <p:ph type="sldNum" sz="quarter" idx="12"/>
          </p:nvPr>
        </p:nvSpPr>
        <p:spPr/>
        <p:txBody>
          <a:bodyPr/>
          <a:lstStyle>
            <a:extLst/>
          </a:lstStyle>
          <a:p>
            <a:fld id="{025E06DD-E05F-4D91-83B9-42C7ED81A967}"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F1C9D7AD-9407-4EB6-A83F-06CCC80B9A6C}" type="datetime1">
              <a:rPr lang="tr-TR" smtClean="0"/>
              <a:t>20.03.2018</a:t>
            </a:fld>
            <a:endParaRPr lang="tr-TR"/>
          </a:p>
        </p:txBody>
      </p:sp>
      <p:sp>
        <p:nvSpPr>
          <p:cNvPr id="8" name="Altbilgi Yer Tutucusu 7"/>
          <p:cNvSpPr>
            <a:spLocks noGrp="1"/>
          </p:cNvSpPr>
          <p:nvPr>
            <p:ph type="ftr" sz="quarter" idx="11"/>
          </p:nvPr>
        </p:nvSpPr>
        <p:spPr/>
        <p:txBody>
          <a:bodyPr/>
          <a:lstStyle>
            <a:extLst/>
          </a:lstStyle>
          <a:p>
            <a:r>
              <a:rPr lang="tr-TR" smtClean="0"/>
              <a:t>Psk. Dan. Meltem TÜRKER</a:t>
            </a:r>
            <a:endParaRPr lang="tr-TR"/>
          </a:p>
        </p:txBody>
      </p:sp>
      <p:sp>
        <p:nvSpPr>
          <p:cNvPr id="9" name="Slayt Numarası Yer Tutucusu 8"/>
          <p:cNvSpPr>
            <a:spLocks noGrp="1"/>
          </p:cNvSpPr>
          <p:nvPr>
            <p:ph type="sldNum" sz="quarter" idx="12"/>
          </p:nvPr>
        </p:nvSpPr>
        <p:spPr/>
        <p:txBody>
          <a:bodyPr/>
          <a:lstStyle>
            <a:extLst/>
          </a:lstStyle>
          <a:p>
            <a:fld id="{025E06DD-E05F-4D91-83B9-42C7ED81A967}"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320"/>
            <a:ext cx="7498080" cy="1143000"/>
          </a:xfrm>
        </p:spPr>
        <p:txBody>
          <a:bodyPr anchor="ctr"/>
          <a:lstStyle>
            <a:extLst/>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extLst/>
          </a:lstStyle>
          <a:p>
            <a:fld id="{44C9E001-F911-4766-9613-8D41FD80BE60}" type="datetime1">
              <a:rPr lang="tr-TR" smtClean="0"/>
              <a:t>20.03.2018</a:t>
            </a:fld>
            <a:endParaRPr lang="tr-TR"/>
          </a:p>
        </p:txBody>
      </p:sp>
      <p:sp>
        <p:nvSpPr>
          <p:cNvPr id="4" name="Altbilgi Yer Tutucusu 3"/>
          <p:cNvSpPr>
            <a:spLocks noGrp="1"/>
          </p:cNvSpPr>
          <p:nvPr>
            <p:ph type="ftr" sz="quarter" idx="11"/>
          </p:nvPr>
        </p:nvSpPr>
        <p:spPr/>
        <p:txBody>
          <a:bodyPr/>
          <a:lstStyle>
            <a:extLst/>
          </a:lstStyle>
          <a:p>
            <a:r>
              <a:rPr lang="tr-TR" smtClean="0"/>
              <a:t>Psk. Dan. Meltem TÜRKER</a:t>
            </a:r>
            <a:endParaRPr lang="tr-TR"/>
          </a:p>
        </p:txBody>
      </p:sp>
      <p:sp>
        <p:nvSpPr>
          <p:cNvPr id="5" name="Slayt Numarası Yer Tutucusu 4"/>
          <p:cNvSpPr>
            <a:spLocks noGrp="1"/>
          </p:cNvSpPr>
          <p:nvPr>
            <p:ph type="sldNum" sz="quarter" idx="12"/>
          </p:nvPr>
        </p:nvSpPr>
        <p:spPr/>
        <p:txBody>
          <a:bodyPr/>
          <a:lstStyle>
            <a:extLst/>
          </a:lstStyle>
          <a:p>
            <a:fld id="{025E06DD-E05F-4D91-83B9-42C7ED81A967}"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ikdörtgen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Veri Yer Tutucusu 1"/>
          <p:cNvSpPr>
            <a:spLocks noGrp="1"/>
          </p:cNvSpPr>
          <p:nvPr>
            <p:ph type="dt" sz="half" idx="10"/>
          </p:nvPr>
        </p:nvSpPr>
        <p:spPr/>
        <p:txBody>
          <a:bodyPr/>
          <a:lstStyle>
            <a:extLst/>
          </a:lstStyle>
          <a:p>
            <a:fld id="{7B57ABCF-D3EB-4243-BA55-F377C0808521}" type="datetime1">
              <a:rPr lang="tr-TR" smtClean="0"/>
              <a:t>20.03.2018</a:t>
            </a:fld>
            <a:endParaRPr lang="tr-TR"/>
          </a:p>
        </p:txBody>
      </p:sp>
      <p:sp>
        <p:nvSpPr>
          <p:cNvPr id="3" name="Altbilgi Yer Tutucusu 2"/>
          <p:cNvSpPr>
            <a:spLocks noGrp="1"/>
          </p:cNvSpPr>
          <p:nvPr>
            <p:ph type="ftr" sz="quarter" idx="11"/>
          </p:nvPr>
        </p:nvSpPr>
        <p:spPr/>
        <p:txBody>
          <a:bodyPr/>
          <a:lstStyle>
            <a:extLst/>
          </a:lstStyle>
          <a:p>
            <a:r>
              <a:rPr lang="tr-TR" smtClean="0"/>
              <a:t>Psk. Dan. Meltem TÜRKER</a:t>
            </a:r>
            <a:endParaRPr lang="tr-TR"/>
          </a:p>
        </p:txBody>
      </p:sp>
      <p:sp>
        <p:nvSpPr>
          <p:cNvPr id="4" name="Slayt Numarası Yer Tutucusu 3"/>
          <p:cNvSpPr>
            <a:spLocks noGrp="1"/>
          </p:cNvSpPr>
          <p:nvPr>
            <p:ph type="sldNum" sz="quarter" idx="12"/>
          </p:nvPr>
        </p:nvSpPr>
        <p:spPr/>
        <p:txBody>
          <a:bodyPr/>
          <a:lstStyle>
            <a:extLst/>
          </a:lstStyle>
          <a:p>
            <a:fld id="{025E06DD-E05F-4D91-83B9-42C7ED81A967}" type="slidenum">
              <a:rPr lang="tr-TR" smtClean="0"/>
              <a:t>‹#›</a:t>
            </a:fld>
            <a:endParaRPr lang="tr-TR"/>
          </a:p>
        </p:txBody>
      </p:sp>
      <p:sp>
        <p:nvSpPr>
          <p:cNvPr id="6" name="Dikdörtgen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4EBCD4DB-4BB1-4EF2-9C14-83EA09E7A591}" type="datetime1">
              <a:rPr lang="tr-TR" smtClean="0"/>
              <a:t>20.03.2018</a:t>
            </a:fld>
            <a:endParaRPr lang="tr-TR"/>
          </a:p>
        </p:txBody>
      </p:sp>
      <p:sp>
        <p:nvSpPr>
          <p:cNvPr id="6" name="Altbilgi Yer Tutucusu 5"/>
          <p:cNvSpPr>
            <a:spLocks noGrp="1"/>
          </p:cNvSpPr>
          <p:nvPr>
            <p:ph type="ftr" sz="quarter" idx="11"/>
          </p:nvPr>
        </p:nvSpPr>
        <p:spPr/>
        <p:txBody>
          <a:bodyPr/>
          <a:lstStyle>
            <a:extLst/>
          </a:lstStyle>
          <a:p>
            <a:r>
              <a:rPr lang="tr-TR" smtClean="0"/>
              <a:t>Psk. Dan. Meltem TÜRKER</a:t>
            </a:r>
            <a:endParaRPr lang="tr-TR"/>
          </a:p>
        </p:txBody>
      </p:sp>
      <p:sp>
        <p:nvSpPr>
          <p:cNvPr id="7" name="Slayt Numarası Yer Tutucusu 6"/>
          <p:cNvSpPr>
            <a:spLocks noGrp="1"/>
          </p:cNvSpPr>
          <p:nvPr>
            <p:ph type="sldNum" sz="quarter" idx="12"/>
          </p:nvPr>
        </p:nvSpPr>
        <p:spPr/>
        <p:txBody>
          <a:bodyPr/>
          <a:lstStyle>
            <a:extLst/>
          </a:lstStyle>
          <a:p>
            <a:fld id="{025E06DD-E05F-4D91-83B9-42C7ED81A967}"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extLst/>
          </a:lstStyle>
          <a:p>
            <a:fld id="{56DA47B1-E8B6-403A-9499-5E4E7BF07783}" type="datetime1">
              <a:rPr lang="tr-TR" smtClean="0"/>
              <a:t>20.03.2018</a:t>
            </a:fld>
            <a:endParaRPr lang="tr-TR"/>
          </a:p>
        </p:txBody>
      </p:sp>
      <p:sp>
        <p:nvSpPr>
          <p:cNvPr id="6" name="Altbilgi Yer Tutucusu 5"/>
          <p:cNvSpPr>
            <a:spLocks noGrp="1"/>
          </p:cNvSpPr>
          <p:nvPr>
            <p:ph type="ftr" sz="quarter" idx="11"/>
          </p:nvPr>
        </p:nvSpPr>
        <p:spPr/>
        <p:txBody>
          <a:bodyPr/>
          <a:lstStyle>
            <a:extLst/>
          </a:lstStyle>
          <a:p>
            <a:r>
              <a:rPr lang="tr-TR" smtClean="0"/>
              <a:t>Psk. Dan. Meltem TÜRKER</a:t>
            </a:r>
            <a:endParaRPr lang="tr-TR"/>
          </a:p>
        </p:txBody>
      </p:sp>
      <p:sp>
        <p:nvSpPr>
          <p:cNvPr id="7" name="Slayt Numarası Yer Tutucusu 6"/>
          <p:cNvSpPr>
            <a:spLocks noGrp="1"/>
          </p:cNvSpPr>
          <p:nvPr>
            <p:ph type="sldNum" sz="quarter" idx="12"/>
          </p:nvPr>
        </p:nvSpPr>
        <p:spPr/>
        <p:txBody>
          <a:bodyPr/>
          <a:lstStyle>
            <a:extLst/>
          </a:lstStyle>
          <a:p>
            <a:fld id="{025E06DD-E05F-4D91-83B9-42C7ED81A967}" type="slidenum">
              <a:rPr lang="tr-TR" smtClean="0"/>
              <a:t>‹#›</a:t>
            </a:fld>
            <a:endParaRPr lang="tr-TR"/>
          </a:p>
        </p:txBody>
      </p:sp>
      <p:sp>
        <p:nvSpPr>
          <p:cNvPr id="8" name="Dikdörtgen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Resim Yer Tutucusu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Akış Çizelgesi: İşlem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Akış Çizelgesi: İşlem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Metin Yer Tutucusu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as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Halk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Dikdörtgen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Başlık Yer Tutucusu 4"/>
          <p:cNvSpPr>
            <a:spLocks noGrp="1"/>
          </p:cNvSpPr>
          <p:nvPr>
            <p:ph type="title"/>
          </p:nvPr>
        </p:nvSpPr>
        <p:spPr>
          <a:xfrm>
            <a:off x="1435608" y="274638"/>
            <a:ext cx="7498080" cy="1143000"/>
          </a:xfrm>
          <a:prstGeom prst="rect">
            <a:avLst/>
          </a:prstGeom>
        </p:spPr>
        <p:txBody>
          <a:bodyPr anchor="ctr">
            <a:normAutofit/>
          </a:bodyPr>
          <a:lstStyle>
            <a:extLst/>
          </a:lstStyle>
          <a:p>
            <a:r>
              <a:rPr kumimoji="0" lang="tr-TR" smtClean="0"/>
              <a:t>Asıl başlık stili için tıklatın</a:t>
            </a:r>
            <a:endParaRPr kumimoji="0" lang="en-US"/>
          </a:p>
        </p:txBody>
      </p:sp>
      <p:sp>
        <p:nvSpPr>
          <p:cNvPr id="9" name="Metin Yer Tutucusu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Veri Yer Tutucusu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6A3FAA3D-7D68-46C0-9EF0-B97C953E2423}" type="datetime1">
              <a:rPr lang="tr-TR" smtClean="0"/>
              <a:t>20.03.2018</a:t>
            </a:fld>
            <a:endParaRPr lang="tr-TR"/>
          </a:p>
        </p:txBody>
      </p:sp>
      <p:sp>
        <p:nvSpPr>
          <p:cNvPr id="10" name="Altbilgi Yer Tutucusu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r>
              <a:rPr lang="tr-TR" smtClean="0"/>
              <a:t>Psk. Dan. Meltem TÜRKER</a:t>
            </a:r>
            <a:endParaRPr lang="tr-TR"/>
          </a:p>
        </p:txBody>
      </p:sp>
      <p:sp>
        <p:nvSpPr>
          <p:cNvPr id="22" name="Slayt Numarası Yer Tutucusu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25E06DD-E05F-4D91-83B9-42C7ED81A967}" type="slidenum">
              <a:rPr lang="tr-TR" smtClean="0"/>
              <a:t>‹#›</a:t>
            </a:fld>
            <a:endParaRPr lang="tr-TR"/>
          </a:p>
        </p:txBody>
      </p:sp>
      <p:sp>
        <p:nvSpPr>
          <p:cNvPr id="15" name="Dikdörtgen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tr.wikipedia.org/wiki/Kabaday%C4%B1l%C4%B1k" TargetMode="External"/><Relationship Id="rId2" Type="http://schemas.openxmlformats.org/officeDocument/2006/relationships/hyperlink" Target="http://tr.wikipedia.org/wiki/Bat%C4%B1_d%C3%BCnyas%C4%B1" TargetMode="External"/><Relationship Id="rId1" Type="http://schemas.openxmlformats.org/officeDocument/2006/relationships/slideLayout" Target="../slideLayouts/slideLayout2.xml"/><Relationship Id="rId4" Type="http://schemas.openxmlformats.org/officeDocument/2006/relationships/hyperlink" Target="http://tr.wikipedia.org/wiki/K%C3%BClt%C3%BCr"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tr.wikipedia.org/wiki/%C4%B0%C3%A7_Anadolu_B%C3%B6lgesi" TargetMode="External"/><Relationship Id="rId3" Type="http://schemas.openxmlformats.org/officeDocument/2006/relationships/hyperlink" Target="http://tr.wikipedia.org/wiki/T%C3%BCrkiye'de_kad%C4%B1n_haklar%C4%B1#cite_note-1" TargetMode="External"/><Relationship Id="rId7" Type="http://schemas.openxmlformats.org/officeDocument/2006/relationships/hyperlink" Target="http://tr.wikipedia.org/wiki/Do%C4%9Fu_Anadolu_B%C3%B6lgesi" TargetMode="External"/><Relationship Id="rId2" Type="http://schemas.openxmlformats.org/officeDocument/2006/relationships/hyperlink" Target="http://tr.wikipedia.org/wiki/G-20" TargetMode="External"/><Relationship Id="rId1" Type="http://schemas.openxmlformats.org/officeDocument/2006/relationships/slideLayout" Target="../slideLayouts/slideLayout2.xml"/><Relationship Id="rId6" Type="http://schemas.openxmlformats.org/officeDocument/2006/relationships/hyperlink" Target="http://tr.wikipedia.org/wiki/T%C3%BCrkiye'de_kad%C4%B1n_haklar%C4%B1#cite_note-TRT-2" TargetMode="External"/><Relationship Id="rId5" Type="http://schemas.openxmlformats.org/officeDocument/2006/relationships/hyperlink" Target="http://tr.wikipedia.org/wiki/Savc%C4%B1" TargetMode="External"/><Relationship Id="rId4" Type="http://schemas.openxmlformats.org/officeDocument/2006/relationships/hyperlink" Target="http://tr.wikipedia.org/wiki/Poli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tr.wikipedia.org/wiki/%C4%B0lk%C3%B6%C4%9Freti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tr.wiktionary.org/wiki/rol_model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tr.wikipedia.org/wiki/D%C3%BCnya_Ekonomik_Forum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tr.wikipedia.org/wiki/29_Ekim" TargetMode="External"/><Relationship Id="rId2" Type="http://schemas.openxmlformats.org/officeDocument/2006/relationships/hyperlink" Target="http://tr.wikipedia.org/w/index.php?title=Kad%C4%B1nlar_Halk_F%C4%B1rkas%C4%B1&amp;action=edit&amp;redlink=1" TargetMode="External"/><Relationship Id="rId1" Type="http://schemas.openxmlformats.org/officeDocument/2006/relationships/slideLayout" Target="../slideLayouts/slideLayout2.xml"/><Relationship Id="rId4" Type="http://schemas.openxmlformats.org/officeDocument/2006/relationships/hyperlink" Target="http://tr.wikipedia.org/wiki/192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tr.wikipedia.org/wiki/TBM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tr.wikipedia.org/wiki/T%C3%BCrk_Medeni_Kanun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haberler.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cnnturk.com/guncel.konular/siddet.olaylari/166/index.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nnturk.com/guncel.konular/siddet.olaylari/166/index.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tr.wikipedia.org/wiki/%C4%B0skandinav" TargetMode="External"/><Relationship Id="rId2" Type="http://schemas.openxmlformats.org/officeDocument/2006/relationships/hyperlink" Target="http://tr.wikipedia.org/wiki/1832"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formlord.org/annelik-sanat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a:bodyPr>
          <a:lstStyle/>
          <a:p>
            <a:r>
              <a:rPr lang="tr-TR" sz="6000" dirty="0" smtClean="0"/>
              <a:t>KADIN HAKLARI</a:t>
            </a:r>
            <a:endParaRPr lang="tr-TR" sz="6000" dirty="0"/>
          </a:p>
        </p:txBody>
      </p:sp>
      <p:sp>
        <p:nvSpPr>
          <p:cNvPr id="3" name="Alt Başlık 2"/>
          <p:cNvSpPr>
            <a:spLocks noGrp="1"/>
          </p:cNvSpPr>
          <p:nvPr>
            <p:ph type="subTitle" idx="1"/>
          </p:nvPr>
        </p:nvSpPr>
        <p:spPr>
          <a:xfrm>
            <a:off x="1259632" y="2060848"/>
            <a:ext cx="7579568" cy="4176464"/>
          </a:xfrm>
        </p:spPr>
        <p:txBody>
          <a:bodyPr>
            <a:normAutofit/>
          </a:bodyPr>
          <a:lstStyle/>
          <a:p>
            <a:r>
              <a:rPr lang="tr-TR" sz="3600" dirty="0" smtClean="0"/>
              <a:t>KADIN ERKEK </a:t>
            </a:r>
            <a:r>
              <a:rPr lang="tr-TR" sz="3600" dirty="0" smtClean="0"/>
              <a:t>EŞİT(SİZ)LİĞİ</a:t>
            </a:r>
          </a:p>
          <a:p>
            <a:endParaRPr lang="tr-TR" sz="3600" dirty="0"/>
          </a:p>
          <a:p>
            <a:endParaRPr lang="tr-TR" sz="3600" dirty="0" smtClean="0"/>
          </a:p>
          <a:p>
            <a:endParaRPr lang="tr-TR" sz="3600" dirty="0"/>
          </a:p>
          <a:p>
            <a:endParaRPr lang="tr-TR" sz="3600" dirty="0" smtClean="0"/>
          </a:p>
          <a:p>
            <a:r>
              <a:rPr lang="tr-TR" sz="3600" dirty="0"/>
              <a:t> </a:t>
            </a:r>
            <a:r>
              <a:rPr lang="tr-TR" sz="3600" dirty="0" smtClean="0"/>
              <a:t>   </a:t>
            </a:r>
            <a:r>
              <a:rPr lang="tr-TR" sz="3600" dirty="0" err="1" smtClean="0"/>
              <a:t>Psk</a:t>
            </a:r>
            <a:r>
              <a:rPr lang="tr-TR" sz="3600" dirty="0" smtClean="0"/>
              <a:t>. Dan. Meltem TÜRKER</a:t>
            </a:r>
          </a:p>
          <a:p>
            <a:endParaRPr lang="tr-TR" sz="3600" dirty="0"/>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120794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332656"/>
            <a:ext cx="7818072" cy="6264696"/>
          </a:xfrm>
        </p:spPr>
        <p:txBody>
          <a:bodyPr>
            <a:normAutofit fontScale="85000" lnSpcReduction="10000"/>
          </a:bodyPr>
          <a:lstStyle/>
          <a:p>
            <a:r>
              <a:rPr lang="tr-TR" dirty="0"/>
              <a:t>15.Kadın ve erkek yurttaşlar kendileri veya temsilcileri aracılığıyla vergilerin zorunlu olup olmadığına karar verme hakkına sahiptir. Kadın yurttaşlar, sadece varlıklarında değil, aynı zamanda resmi kurumlarda, vergilerin toplanması, bunların kullanılması ve süresinin belirlenmesi sürecine eşit oranda katılabildikleri takdirde bunu kabul ederler.</a:t>
            </a:r>
            <a:br>
              <a:rPr lang="tr-TR" dirty="0"/>
            </a:br>
            <a:r>
              <a:rPr lang="tr-TR" dirty="0"/>
              <a:t>16.Vergi ödemesinde erkeklerle bir olan kadınlar, resmi devlet memurundan mali işlerle ilgili bilgi alma hakkına sahiptir.</a:t>
            </a:r>
            <a:br>
              <a:rPr lang="tr-TR" dirty="0"/>
            </a:br>
            <a:r>
              <a:rPr lang="tr-TR" dirty="0"/>
              <a:t>17. Hakların garantisinin olmadığı ve güçler ayrılığının belirlenmediği bir toplumun anayasası yoktur. Ulusu oluşturan bireylerin çoğunluğu yasanın biçimlendirilmesinde katkıda bulunmadıysa, o yasa yoktur ve geçersizdir. </a:t>
            </a:r>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3395316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Türkiye’de kadınlar</a:t>
            </a:r>
            <a:endParaRPr lang="tr-TR" dirty="0"/>
          </a:p>
        </p:txBody>
      </p:sp>
      <p:sp>
        <p:nvSpPr>
          <p:cNvPr id="3" name="İçerik Yer Tutucusu 2"/>
          <p:cNvSpPr>
            <a:spLocks noGrp="1"/>
          </p:cNvSpPr>
          <p:nvPr>
            <p:ph idx="1"/>
          </p:nvPr>
        </p:nvSpPr>
        <p:spPr>
          <a:xfrm>
            <a:off x="1115616" y="1196752"/>
            <a:ext cx="7818072" cy="5472608"/>
          </a:xfrm>
        </p:spPr>
        <p:txBody>
          <a:bodyPr>
            <a:normAutofit fontScale="92500" lnSpcReduction="10000"/>
          </a:bodyPr>
          <a:lstStyle/>
          <a:p>
            <a:r>
              <a:rPr lang="tr-TR" b="1" dirty="0"/>
              <a:t>Türkiye'de kadın hakları</a:t>
            </a:r>
            <a:r>
              <a:rPr lang="tr-TR" dirty="0"/>
              <a:t> konusu, </a:t>
            </a:r>
            <a:r>
              <a:rPr lang="tr-TR" dirty="0">
                <a:hlinkClick r:id="rId2" tooltip="Batı dünyası"/>
              </a:rPr>
              <a:t>Batı dünyasındaki</a:t>
            </a:r>
            <a:r>
              <a:rPr lang="tr-TR" dirty="0"/>
              <a:t> gelişmelere paralel olarak 19. yüzyıl ortalarından itibaren gündeme gelmiştir. Günümüzde Türkiye'de kadınların başlıca sorunları şunlardır:</a:t>
            </a:r>
          </a:p>
          <a:p>
            <a:r>
              <a:rPr lang="tr-TR" dirty="0"/>
              <a:t>Aile içi şiddete ve </a:t>
            </a:r>
            <a:r>
              <a:rPr lang="tr-TR" dirty="0">
                <a:hlinkClick r:id="rId3" tooltip="Kabadayılık"/>
              </a:rPr>
              <a:t>kabadayılığa</a:t>
            </a:r>
            <a:r>
              <a:rPr lang="tr-TR" dirty="0"/>
              <a:t> maruz kalmak</a:t>
            </a:r>
          </a:p>
          <a:p>
            <a:r>
              <a:rPr lang="tr-TR" dirty="0"/>
              <a:t>Toplumsal ve </a:t>
            </a:r>
            <a:r>
              <a:rPr lang="tr-TR" u="sng" dirty="0">
                <a:hlinkClick r:id="rId4" tooltip="Kültür"/>
              </a:rPr>
              <a:t>kültürel</a:t>
            </a:r>
            <a:r>
              <a:rPr lang="tr-TR" dirty="0"/>
              <a:t> baskı.</a:t>
            </a:r>
          </a:p>
          <a:p>
            <a:r>
              <a:rPr lang="tr-TR" dirty="0"/>
              <a:t>Eğitim-öğretim imkânlarından yoksun bırakılmak.</a:t>
            </a:r>
          </a:p>
          <a:p>
            <a:r>
              <a:rPr lang="tr-TR" dirty="0"/>
              <a:t>Çalışma hakkından yoksun bırakılmak.</a:t>
            </a:r>
          </a:p>
          <a:p>
            <a:r>
              <a:rPr lang="tr-TR" dirty="0"/>
              <a:t>İş yerinde ayrımcılık ve gelir adaletsizliği.</a:t>
            </a:r>
          </a:p>
          <a:p>
            <a:endParaRPr lang="tr-TR" dirty="0"/>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1405453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778098"/>
          </a:xfrm>
        </p:spPr>
        <p:txBody>
          <a:bodyPr/>
          <a:lstStyle/>
          <a:p>
            <a:r>
              <a:rPr lang="tr-TR" dirty="0" smtClean="0"/>
              <a:t>Kadına yönelik şiddetin boyutu</a:t>
            </a:r>
            <a:endParaRPr lang="tr-TR" dirty="0"/>
          </a:p>
        </p:txBody>
      </p:sp>
      <p:sp>
        <p:nvSpPr>
          <p:cNvPr id="3" name="İçerik Yer Tutucusu 2"/>
          <p:cNvSpPr>
            <a:spLocks noGrp="1"/>
          </p:cNvSpPr>
          <p:nvPr>
            <p:ph idx="1"/>
          </p:nvPr>
        </p:nvSpPr>
        <p:spPr>
          <a:xfrm>
            <a:off x="1435608" y="1124744"/>
            <a:ext cx="7498080" cy="5400600"/>
          </a:xfrm>
        </p:spPr>
        <p:txBody>
          <a:bodyPr>
            <a:normAutofit fontScale="77500" lnSpcReduction="20000"/>
          </a:bodyPr>
          <a:lstStyle/>
          <a:p>
            <a:r>
              <a:rPr lang="tr-TR" dirty="0"/>
              <a:t>Dünyada her 3 kadından 1'i hayatında en az bir kez aile içi şiddete maruz kalıyor. </a:t>
            </a:r>
            <a:r>
              <a:rPr lang="tr-TR" dirty="0">
                <a:hlinkClick r:id="rId2" tooltip="G-20"/>
              </a:rPr>
              <a:t>G-20</a:t>
            </a:r>
            <a:r>
              <a:rPr lang="tr-TR" dirty="0"/>
              <a:t> üyesi Türkiye'de bu oran diğer gelişmiş devletlere oranla çok daha yüksek.</a:t>
            </a:r>
          </a:p>
          <a:p>
            <a:r>
              <a:rPr lang="tr-TR" dirty="0"/>
              <a:t>Türkiye genelinde kadınların neredeyse yarısı şiddete maruz kalıyor. Uzmanlara göre ülke genelinde eşi veya eski eşi tarafından fiziksel şiddete maruz bırakılan kadınların oranı %39. Varoşlarda bu oran %97'lere çıkıyor.</a:t>
            </a:r>
            <a:r>
              <a:rPr lang="tr-TR" baseline="30000" dirty="0">
                <a:hlinkClick r:id="rId3"/>
              </a:rPr>
              <a:t>[1]</a:t>
            </a:r>
            <a:r>
              <a:rPr lang="tr-TR" dirty="0"/>
              <a:t> Yaşadıkları fiziksel şiddeti kimseye anlatamayan kadınların oranı %48.5. Herhangi bir sivil toplum örgütüne ve </a:t>
            </a:r>
            <a:r>
              <a:rPr lang="tr-TR" dirty="0">
                <a:hlinkClick r:id="rId4" tooltip="Polis"/>
              </a:rPr>
              <a:t>polis</a:t>
            </a:r>
            <a:r>
              <a:rPr lang="tr-TR" dirty="0"/>
              <a:t>, </a:t>
            </a:r>
            <a:r>
              <a:rPr lang="tr-TR" dirty="0">
                <a:hlinkClick r:id="rId5" tooltip="Savcı"/>
              </a:rPr>
              <a:t>savcılık</a:t>
            </a:r>
            <a:r>
              <a:rPr lang="tr-TR" dirty="0"/>
              <a:t> dahil hiçbir kuruluşa başvurmayanların oranı %92.</a:t>
            </a:r>
            <a:r>
              <a:rPr lang="tr-TR" baseline="30000" dirty="0">
                <a:hlinkClick r:id="rId6"/>
              </a:rPr>
              <a:t>[2]</a:t>
            </a:r>
            <a:endParaRPr lang="tr-TR" dirty="0"/>
          </a:p>
          <a:p>
            <a:r>
              <a:rPr lang="tr-TR" dirty="0"/>
              <a:t>Genel kanının aksine kırsal kesimde ve kentlerde kadına karşı şiddet oranı hemen hemen eşit düzeyde. Şiddetin en yoğun yaşandığı bölgeler ise </a:t>
            </a:r>
            <a:r>
              <a:rPr lang="tr-TR" dirty="0">
                <a:hlinkClick r:id="rId7" tooltip="Doğu Anadolu Bölgesi"/>
              </a:rPr>
              <a:t>Doğu</a:t>
            </a:r>
            <a:r>
              <a:rPr lang="tr-TR" dirty="0"/>
              <a:t> ve </a:t>
            </a:r>
            <a:r>
              <a:rPr lang="tr-TR" dirty="0">
                <a:hlinkClick r:id="rId8" tooltip="İç Anadolu Bölgesi"/>
              </a:rPr>
              <a:t>İç Anadolu</a:t>
            </a:r>
            <a:r>
              <a:rPr lang="tr-TR" dirty="0"/>
              <a:t> bölgeleri.</a:t>
            </a:r>
            <a:r>
              <a:rPr lang="tr-TR" baseline="30000" dirty="0">
                <a:hlinkClick r:id="rId6"/>
              </a:rPr>
              <a:t>[2]</a:t>
            </a:r>
            <a:endParaRPr lang="tr-TR" dirty="0"/>
          </a:p>
          <a:p>
            <a:endParaRPr lang="tr-TR" dirty="0"/>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1385906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116632"/>
            <a:ext cx="7498080" cy="792088"/>
          </a:xfrm>
        </p:spPr>
        <p:txBody>
          <a:bodyPr/>
          <a:lstStyle/>
          <a:p>
            <a:r>
              <a:rPr lang="tr-TR" dirty="0" smtClean="0"/>
              <a:t>Eğitim </a:t>
            </a:r>
            <a:endParaRPr lang="tr-TR" dirty="0"/>
          </a:p>
        </p:txBody>
      </p:sp>
      <p:sp>
        <p:nvSpPr>
          <p:cNvPr id="3" name="İçerik Yer Tutucusu 2"/>
          <p:cNvSpPr>
            <a:spLocks noGrp="1"/>
          </p:cNvSpPr>
          <p:nvPr>
            <p:ph idx="1"/>
          </p:nvPr>
        </p:nvSpPr>
        <p:spPr>
          <a:xfrm>
            <a:off x="1187624" y="908720"/>
            <a:ext cx="7746064" cy="5688632"/>
          </a:xfrm>
        </p:spPr>
        <p:txBody>
          <a:bodyPr>
            <a:normAutofit fontScale="77500" lnSpcReduction="20000"/>
          </a:bodyPr>
          <a:lstStyle/>
          <a:p>
            <a:pPr marL="82296" indent="0">
              <a:buNone/>
            </a:pPr>
            <a:endParaRPr lang="tr-TR" dirty="0"/>
          </a:p>
          <a:p>
            <a:r>
              <a:rPr lang="tr-TR" dirty="0"/>
              <a:t>Türkiye'de zorunlu temel eğitimi beş yıldan sekiz yıla çıkaran kanun, 1997 yılında yürürlüğe girdi.</a:t>
            </a:r>
          </a:p>
          <a:p>
            <a:r>
              <a:rPr lang="tr-TR" dirty="0"/>
              <a:t>1975-2000 döneminde üniversite mezunu kadın sayısı 56 binlerden 910 bine kadar yükselirken, okuma yazma bilmeyen kadın sayısı, hala oldukça yüksek.</a:t>
            </a:r>
          </a:p>
          <a:p>
            <a:r>
              <a:rPr lang="tr-TR" dirty="0"/>
              <a:t>2000 yılı itibariyle Türkiye'de 25 yaşın üzerinde okuma yazma bilmeyen kadın sayısı 4 milyon 625 bini buluyor. Bu rakam erkeklerde 1 milyon 176 bin kişide kalıyor.</a:t>
            </a:r>
          </a:p>
          <a:p>
            <a:r>
              <a:rPr lang="tr-TR" dirty="0"/>
              <a:t>Türkiye’de </a:t>
            </a:r>
            <a:r>
              <a:rPr lang="tr-TR" dirty="0">
                <a:hlinkClick r:id="rId2" tooltip="İlköğretim"/>
              </a:rPr>
              <a:t>ilköğretim</a:t>
            </a:r>
            <a:r>
              <a:rPr lang="tr-TR" dirty="0"/>
              <a:t> çağında </a:t>
            </a:r>
            <a:r>
              <a:rPr lang="tr-TR" dirty="0" err="1"/>
              <a:t>olupta</a:t>
            </a:r>
            <a:r>
              <a:rPr lang="tr-TR" dirty="0"/>
              <a:t> okula gitmeyen yaklaşık 1 milyon çocuk var. İlköğretim düzeyinde </a:t>
            </a:r>
            <a:r>
              <a:rPr lang="tr-TR" dirty="0" err="1"/>
              <a:t>okullulaşmada</a:t>
            </a:r>
            <a:r>
              <a:rPr lang="tr-TR" dirty="0"/>
              <a:t> cinsiyetler arasındaki fark %7. Yani ilköğretim çağında olup da okula gitmeyen kız çocuk sayısı aynı durumdaki erkek çocuk sayısından 600,000 daha fazla.</a:t>
            </a:r>
          </a:p>
          <a:p>
            <a:endParaRPr lang="tr-TR" dirty="0"/>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36910506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0"/>
            <a:ext cx="7498080" cy="1196752"/>
          </a:xfrm>
        </p:spPr>
        <p:txBody>
          <a:bodyPr>
            <a:normAutofit/>
          </a:bodyPr>
          <a:lstStyle/>
          <a:p>
            <a:r>
              <a:rPr lang="tr-TR" sz="3200" dirty="0" smtClean="0"/>
              <a:t>Kız çocuklarının eğitiminin önündeki engeller</a:t>
            </a:r>
            <a:endParaRPr lang="tr-TR" sz="3200" dirty="0"/>
          </a:p>
        </p:txBody>
      </p:sp>
      <p:sp>
        <p:nvSpPr>
          <p:cNvPr id="3" name="İçerik Yer Tutucusu 2"/>
          <p:cNvSpPr>
            <a:spLocks noGrp="1"/>
          </p:cNvSpPr>
          <p:nvPr>
            <p:ph idx="1"/>
          </p:nvPr>
        </p:nvSpPr>
        <p:spPr>
          <a:xfrm>
            <a:off x="1259632" y="1124744"/>
            <a:ext cx="7674056" cy="5472608"/>
          </a:xfrm>
        </p:spPr>
        <p:txBody>
          <a:bodyPr>
            <a:normAutofit fontScale="70000" lnSpcReduction="20000"/>
          </a:bodyPr>
          <a:lstStyle/>
          <a:p>
            <a:r>
              <a:rPr lang="tr-TR" dirty="0"/>
              <a:t>Okul ve dersliklerin yetersizliği;</a:t>
            </a:r>
          </a:p>
          <a:p>
            <a:r>
              <a:rPr lang="tr-TR" dirty="0"/>
              <a:t>Okulların yerleşim yerlerinden uzak olması ve birçok ailenin kız çocuklarının bu kadar yol gitmesini istememeleri;</a:t>
            </a:r>
          </a:p>
          <a:p>
            <a:r>
              <a:rPr lang="tr-TR" dirty="0"/>
              <a:t>Ailelerin, çocuklarını, fiziksel koşulları elverişsiz, örneğin tuvaletsiz, su şebekesi olmayan okullara göndermek istememeleri;</a:t>
            </a:r>
          </a:p>
          <a:p>
            <a:r>
              <a:rPr lang="tr-TR" dirty="0"/>
              <a:t>Birçok ailenin ekonomik güçlük içinde olması;</a:t>
            </a:r>
          </a:p>
          <a:p>
            <a:r>
              <a:rPr lang="tr-TR" dirty="0"/>
              <a:t>Ailelerin erkekleri kızlara göre önde tutan geleneksel önyargıları;</a:t>
            </a:r>
          </a:p>
          <a:p>
            <a:r>
              <a:rPr lang="tr-TR" dirty="0"/>
              <a:t>Çocukları evde çalıştırarak aile gelirine ek katkı sağlama eğilimi;</a:t>
            </a:r>
          </a:p>
          <a:p>
            <a:r>
              <a:rPr lang="tr-TR" dirty="0"/>
              <a:t>Birçok ailenin kızlarının bir an önce evlenmesini eğitimden daha önemli görmesi;</a:t>
            </a:r>
          </a:p>
          <a:p>
            <a:r>
              <a:rPr lang="tr-TR" dirty="0"/>
              <a:t>Kırsal bölgelerde kadın </a:t>
            </a:r>
            <a:r>
              <a:rPr lang="tr-TR" dirty="0">
                <a:hlinkClick r:id="rId2" tooltip="wikt:rol modeli"/>
              </a:rPr>
              <a:t>rol modellerinin</a:t>
            </a:r>
            <a:r>
              <a:rPr lang="tr-TR" dirty="0"/>
              <a:t> nadiren görülmesi ya da hiç olmaması;</a:t>
            </a:r>
          </a:p>
          <a:p>
            <a:r>
              <a:rPr lang="tr-TR" dirty="0"/>
              <a:t>Orta öğrenim imkânlarının sınırlı olmasının ilköğretime yönelik ilgiyi azaltması.</a:t>
            </a:r>
          </a:p>
          <a:p>
            <a:endParaRPr lang="tr-TR" dirty="0"/>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2504687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0"/>
            <a:ext cx="7498080" cy="836712"/>
          </a:xfrm>
        </p:spPr>
        <p:txBody>
          <a:bodyPr/>
          <a:lstStyle/>
          <a:p>
            <a:r>
              <a:rPr lang="tr-TR" dirty="0" smtClean="0"/>
              <a:t>Kadın iş gücü</a:t>
            </a:r>
            <a:endParaRPr lang="tr-TR" dirty="0"/>
          </a:p>
        </p:txBody>
      </p:sp>
      <p:sp>
        <p:nvSpPr>
          <p:cNvPr id="3" name="İçerik Yer Tutucusu 2"/>
          <p:cNvSpPr>
            <a:spLocks noGrp="1"/>
          </p:cNvSpPr>
          <p:nvPr>
            <p:ph idx="1"/>
          </p:nvPr>
        </p:nvSpPr>
        <p:spPr>
          <a:xfrm>
            <a:off x="1187624" y="764704"/>
            <a:ext cx="7746064" cy="5832648"/>
          </a:xfrm>
        </p:spPr>
        <p:txBody>
          <a:bodyPr>
            <a:normAutofit fontScale="77500" lnSpcReduction="20000"/>
          </a:bodyPr>
          <a:lstStyle/>
          <a:p>
            <a:r>
              <a:rPr lang="tr-TR" dirty="0"/>
              <a:t>Türkiye'de kadınların iş gücüne katılım oranları son derece düşük. Erkeklerin hemen hemen yüzde % 70'i, kadınların ise sadece dörtte biri çalışıyor. Çalışan erkek sayısı yaklaşık 17 milyon iken çalışan kadın sayısı 6 milyon civarında, yani erkeklerin üçte biri oranında.</a:t>
            </a:r>
          </a:p>
          <a:p>
            <a:r>
              <a:rPr lang="tr-TR" dirty="0"/>
              <a:t>Kadınlardaki işsizlik oranı yüzde 9.4 iken, erkeklerde işsizlik oranının yüzde 10.7 olması kadın işsizliğinin daha düşük olduğu kanısı yaratıyor. Ancak bunun nedeni, kadınların işgücüne daha az katılması.</a:t>
            </a:r>
          </a:p>
          <a:p>
            <a:r>
              <a:rPr lang="tr-TR" dirty="0"/>
              <a:t>Türkiye'de tarım dışı kadın çalışanların oranı hızla artıyor. 1997 yılında yüzde 17.7 olan bu oran 2003 yılına gelindiğinde yüzde 20.6'ya çıktı.</a:t>
            </a:r>
          </a:p>
          <a:p>
            <a:r>
              <a:rPr lang="tr-TR" dirty="0"/>
              <a:t>Tüm bunlara rağmen, kadın ve erkek çalışanların ücret dengesizliği devam ediyor. Türkiye, </a:t>
            </a:r>
            <a:r>
              <a:rPr lang="tr-TR" dirty="0">
                <a:hlinkClick r:id="rId2" tooltip="Dünya Ekonomik Forumu"/>
              </a:rPr>
              <a:t>Dünya Ekonomik Forumu</a:t>
            </a:r>
            <a:r>
              <a:rPr lang="tr-TR" dirty="0"/>
              <a:t> tarafından yayımlanan 2009 Küresel Toplumsal Cinsiyet Eşitsizliği Endeksi'nde, 134 ülke arasında 129. sırada yer almıştır.</a:t>
            </a:r>
          </a:p>
          <a:p>
            <a:endParaRPr lang="tr-TR" dirty="0"/>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3652001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0"/>
            <a:ext cx="7498080" cy="908720"/>
          </a:xfrm>
        </p:spPr>
        <p:txBody>
          <a:bodyPr/>
          <a:lstStyle/>
          <a:p>
            <a:r>
              <a:rPr lang="tr-TR" dirty="0" smtClean="0"/>
              <a:t>Ağır işler</a:t>
            </a:r>
            <a:endParaRPr lang="tr-TR" dirty="0"/>
          </a:p>
        </p:txBody>
      </p:sp>
      <p:sp>
        <p:nvSpPr>
          <p:cNvPr id="3" name="İçerik Yer Tutucusu 2"/>
          <p:cNvSpPr>
            <a:spLocks noGrp="1"/>
          </p:cNvSpPr>
          <p:nvPr>
            <p:ph idx="1"/>
          </p:nvPr>
        </p:nvSpPr>
        <p:spPr>
          <a:xfrm>
            <a:off x="1115616" y="836712"/>
            <a:ext cx="7818072" cy="5760640"/>
          </a:xfrm>
        </p:spPr>
        <p:txBody>
          <a:bodyPr/>
          <a:lstStyle/>
          <a:p>
            <a:r>
              <a:rPr lang="tr-TR" dirty="0"/>
              <a:t>1936'da kadınların yeraltında ağır ve tehlikeli işlerde çalıştırılması, ILO sözleşmesi ile yasaklandı.</a:t>
            </a:r>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3120242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0"/>
            <a:ext cx="7498080" cy="908720"/>
          </a:xfrm>
        </p:spPr>
        <p:txBody>
          <a:bodyPr/>
          <a:lstStyle/>
          <a:p>
            <a:r>
              <a:rPr lang="tr-TR" dirty="0" smtClean="0"/>
              <a:t>Siyaset </a:t>
            </a:r>
            <a:endParaRPr lang="tr-TR" dirty="0"/>
          </a:p>
        </p:txBody>
      </p:sp>
      <p:sp>
        <p:nvSpPr>
          <p:cNvPr id="3" name="İçerik Yer Tutucusu 2"/>
          <p:cNvSpPr>
            <a:spLocks noGrp="1"/>
          </p:cNvSpPr>
          <p:nvPr>
            <p:ph idx="1"/>
          </p:nvPr>
        </p:nvSpPr>
        <p:spPr>
          <a:xfrm>
            <a:off x="1115616" y="836712"/>
            <a:ext cx="7818072" cy="5832648"/>
          </a:xfrm>
        </p:spPr>
        <p:txBody>
          <a:bodyPr>
            <a:normAutofit fontScale="77500" lnSpcReduction="20000"/>
          </a:bodyPr>
          <a:lstStyle/>
          <a:p>
            <a:r>
              <a:rPr lang="tr-TR" dirty="0"/>
              <a:t>Kadınlar siyasi hayatta da var olma mücadelesine ilk kez 1923 yılında başladı. Kadınlar, ilk kadın partisi '</a:t>
            </a:r>
            <a:r>
              <a:rPr lang="tr-TR" dirty="0">
                <a:hlinkClick r:id="rId2" tooltip="Kadınlar Halk Fırkası (sayfa mevcut değil)"/>
              </a:rPr>
              <a:t>Kadınlar Halk </a:t>
            </a:r>
            <a:r>
              <a:rPr lang="tr-TR" dirty="0" err="1">
                <a:hlinkClick r:id="rId2" tooltip="Kadınlar Halk Fırkası (sayfa mevcut değil)"/>
              </a:rPr>
              <a:t>Fırkası</a:t>
            </a:r>
            <a:r>
              <a:rPr lang="tr-TR" dirty="0" err="1"/>
              <a:t>'nı</a:t>
            </a:r>
            <a:r>
              <a:rPr lang="tr-TR" dirty="0"/>
              <a:t>, Nezihe Muhittin'in başkanlığında 1923 yılında kurmak istedi. Ancak partinin kuruluşuna, kadınlara oy hakkı tanımayan 1909 tarihli Seçim Kanunu gereğince valilikçe izin verilmediği için parti girişimi dernekleşme ile sonuçlandı.</a:t>
            </a:r>
          </a:p>
          <a:p>
            <a:r>
              <a:rPr lang="tr-TR" dirty="0">
                <a:hlinkClick r:id="rId3" tooltip="29 Ekim"/>
              </a:rPr>
              <a:t>29 Ekim</a:t>
            </a:r>
            <a:r>
              <a:rPr lang="tr-TR" dirty="0"/>
              <a:t> </a:t>
            </a:r>
            <a:r>
              <a:rPr lang="tr-TR" dirty="0">
                <a:hlinkClick r:id="rId4" tooltip="1923"/>
              </a:rPr>
              <a:t>1923</a:t>
            </a:r>
            <a:r>
              <a:rPr lang="tr-TR" dirty="0"/>
              <a:t>'te Cumhuriyet'in ilanıyla birlikte kadınların kamusal alana girmesini sağlayan yasal ve yapısal reformlar hızlandı. </a:t>
            </a:r>
            <a:r>
              <a:rPr lang="tr-TR" dirty="0" err="1"/>
              <a:t>Tevhid</a:t>
            </a:r>
            <a:r>
              <a:rPr lang="tr-TR" dirty="0"/>
              <a:t>-i Tedrisat Kanunu'nun 3 mart 1924'te çıkarılmasıyla tüm eğitim kurumları Milli Eğitim Bakanlığı'na bağlanırken, kızlar da erkeklerle eşit haklarla eğitim görmeye başladı.</a:t>
            </a:r>
          </a:p>
          <a:p>
            <a:r>
              <a:rPr lang="tr-TR" dirty="0"/>
              <a:t>Kadınlara siyasetin kapısını aralayan Belediye Yasası, 1930 yılında çıkarıldı. Böylece kadınlar belediye seçimlerinde seçme ve seçilme hakkı kazandı.</a:t>
            </a:r>
          </a:p>
          <a:p>
            <a:endParaRPr lang="tr-TR" dirty="0"/>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29856193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260648"/>
            <a:ext cx="7746064" cy="6408712"/>
          </a:xfrm>
        </p:spPr>
        <p:txBody>
          <a:bodyPr>
            <a:normAutofit fontScale="92500" lnSpcReduction="20000"/>
          </a:bodyPr>
          <a:lstStyle/>
          <a:p>
            <a:r>
              <a:rPr lang="tr-TR" dirty="0"/>
              <a:t>8 şubat 1935'te TBMM Beşinci Dönem seçimleri sonucunda 17 kadın milletvekili, ilk kez Meclis'e girdi. 1936'da yürürlüğe giren İş Kanunu ile kadınların çalışma hayatına düzenleme getirildi.</a:t>
            </a:r>
          </a:p>
          <a:p>
            <a:r>
              <a:rPr lang="tr-TR" dirty="0"/>
              <a:t>Kadınlara köylerde muhtar olma ve ihtiyaç meclisine seçilme hakları ise 1933 yılında Köy Kanunu'nda değişiklik yapılarak verildi. Kadınlara siyasetin kapısı 1934'te yapılan Anayasa değişikliği ile seçme ve seçilme hakkı tanınmasıyla tam olarak açıldı ve ilk kadın milletvekilleri TBMM'de yerlerini aldı.</a:t>
            </a:r>
          </a:p>
          <a:p>
            <a:r>
              <a:rPr lang="tr-TR" dirty="0"/>
              <a:t>1950 yılında ilk kadın belediye başkanı Müfide İlhan Mersin'den seçildi.</a:t>
            </a:r>
          </a:p>
          <a:p>
            <a:r>
              <a:rPr lang="tr-TR" dirty="0"/>
              <a:t>İlk kadın bakan Türkan Akyol, 1971 yılında göreve atandı.</a:t>
            </a:r>
          </a:p>
          <a:p>
            <a:endParaRPr lang="tr-TR" dirty="0"/>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1040722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1268760"/>
            <a:ext cx="7498080" cy="3960440"/>
          </a:xfrm>
        </p:spPr>
        <p:txBody>
          <a:bodyPr>
            <a:normAutofit fontScale="90000"/>
          </a:bodyPr>
          <a:lstStyle/>
          <a:p>
            <a:r>
              <a:rPr lang="tr-TR" dirty="0">
                <a:effectLst/>
              </a:rPr>
              <a:t>Türk kadını seçme seçilme hakkına </a:t>
            </a:r>
            <a:r>
              <a:rPr lang="tr-TR" dirty="0" smtClean="0">
                <a:effectLst/>
              </a:rPr>
              <a:t>78 yıl </a:t>
            </a:r>
            <a:r>
              <a:rPr lang="tr-TR" dirty="0">
                <a:effectLst/>
              </a:rPr>
              <a:t>önce kavuştu. Ancak 1935'ten 2009'a kadar </a:t>
            </a:r>
            <a:r>
              <a:rPr lang="tr-TR" dirty="0">
                <a:effectLst/>
                <a:hlinkClick r:id="rId2" tooltip="TBMM"/>
              </a:rPr>
              <a:t>Meclis</a:t>
            </a:r>
            <a:r>
              <a:rPr lang="tr-TR" dirty="0">
                <a:effectLst/>
              </a:rPr>
              <a:t>'e 8 bin 794 erkek vekile karşılık sadece 236 kadın girebildi.</a:t>
            </a:r>
            <a:endParaRPr lang="tr-TR" dirty="0"/>
          </a:p>
        </p:txBody>
      </p:sp>
      <p:sp>
        <p:nvSpPr>
          <p:cNvPr id="3" name="Altbilgi Yer Tutucusu 2"/>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1327088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810039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263152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116632"/>
            <a:ext cx="7498080" cy="1224136"/>
          </a:xfrm>
        </p:spPr>
        <p:txBody>
          <a:bodyPr>
            <a:normAutofit fontScale="90000"/>
          </a:bodyPr>
          <a:lstStyle/>
          <a:p>
            <a:r>
              <a:rPr lang="tr-TR" dirty="0" smtClean="0"/>
              <a:t>Türkiye’de kadınlara tanınan başlıca haklar</a:t>
            </a:r>
            <a:endParaRPr lang="tr-TR" dirty="0"/>
          </a:p>
        </p:txBody>
      </p:sp>
      <p:sp>
        <p:nvSpPr>
          <p:cNvPr id="3" name="İçerik Yer Tutucusu 2"/>
          <p:cNvSpPr>
            <a:spLocks noGrp="1"/>
          </p:cNvSpPr>
          <p:nvPr>
            <p:ph idx="1"/>
          </p:nvPr>
        </p:nvSpPr>
        <p:spPr>
          <a:xfrm>
            <a:off x="1187624" y="1340768"/>
            <a:ext cx="7746064" cy="5184576"/>
          </a:xfrm>
        </p:spPr>
        <p:txBody>
          <a:bodyPr>
            <a:normAutofit/>
          </a:bodyPr>
          <a:lstStyle/>
          <a:p>
            <a:pPr marL="82296" indent="0">
              <a:buNone/>
            </a:pPr>
            <a:r>
              <a:rPr lang="tr-TR" dirty="0"/>
              <a:t>Çokeşliliğin kaldırılması ve boşanma </a:t>
            </a:r>
            <a:r>
              <a:rPr lang="tr-TR" dirty="0" smtClean="0"/>
              <a:t>hakkı</a:t>
            </a:r>
            <a:endParaRPr lang="tr-TR" dirty="0"/>
          </a:p>
          <a:p>
            <a:r>
              <a:rPr lang="tr-TR" dirty="0"/>
              <a:t>Erkeğin çokeşliliği ve tek taraflı boşanmasına ilişkin düzenlemelerin kaldırıldığı, kadınlara boşanma hakkı, velayet hakkı ve malları üzerinde tasarruf hakkı tanıyan Türk Medeni Kanunu, 17 şubat 1926'da kabul edildi.</a:t>
            </a:r>
          </a:p>
          <a:p>
            <a:r>
              <a:rPr lang="tr-TR" dirty="0"/>
              <a:t>Türkiye'de evlenen yabancı erkekler yasalar hükmüyle vatandaşlığa geçemezler, fakat yabancı kadınlar geçebilir.</a:t>
            </a:r>
          </a:p>
          <a:p>
            <a:endParaRPr lang="tr-TR" dirty="0"/>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540421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404664"/>
            <a:ext cx="7498080" cy="5843736"/>
          </a:xfrm>
        </p:spPr>
        <p:txBody>
          <a:bodyPr>
            <a:normAutofit fontScale="92500" lnSpcReduction="20000"/>
          </a:bodyPr>
          <a:lstStyle/>
          <a:p>
            <a:pPr marL="82296" indent="0">
              <a:buNone/>
            </a:pPr>
            <a:r>
              <a:rPr lang="tr-TR" dirty="0"/>
              <a:t>Doğum izni ve </a:t>
            </a:r>
            <a:r>
              <a:rPr lang="tr-TR" dirty="0" smtClean="0"/>
              <a:t>yardımı</a:t>
            </a:r>
            <a:endParaRPr lang="tr-TR" dirty="0"/>
          </a:p>
          <a:p>
            <a:r>
              <a:rPr lang="tr-TR" dirty="0"/>
              <a:t>Kadınların en önemli sorunlarından olan doğum izni, ilk kez 1930 yılında düzenlendi.</a:t>
            </a:r>
          </a:p>
          <a:p>
            <a:r>
              <a:rPr lang="tr-TR" dirty="0"/>
              <a:t>Kadınlara doğum yardımı ilk kez 1945 yılında 4772 sayılı yasa ile düzenlendi. Yaşlılık sigortasının kadın ve erkekler için eşit esaslara göre düzenlenmesi ise 1949 yılında çıkarılan yasa ile gerçekleşti.</a:t>
            </a:r>
          </a:p>
          <a:p>
            <a:r>
              <a:rPr lang="tr-TR" dirty="0"/>
              <a:t>Sağlık Bakanlığı bünyesinde ana çocuk sağlığı hizmetleri verilmesine 1952 yılında başlanırken, gebeliği önleyici araçların satış ve dağıtımının serbest bırakılmasını ve tıbbi zorunluluk halinde kürtaj hakkı tanınmasını düzenleyen 'Nüfus Planlaması Hakkında Kanun' 1965 yılında çıkarıldı.</a:t>
            </a:r>
          </a:p>
          <a:p>
            <a:endParaRPr lang="tr-TR" dirty="0"/>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129647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188640"/>
            <a:ext cx="7746064" cy="6408712"/>
          </a:xfrm>
        </p:spPr>
        <p:txBody>
          <a:bodyPr>
            <a:normAutofit fontScale="70000" lnSpcReduction="20000"/>
          </a:bodyPr>
          <a:lstStyle/>
          <a:p>
            <a:r>
              <a:rPr lang="tr-TR" sz="3400" dirty="0"/>
              <a:t>Eşit değerde iş için kadın ve erkek işçiler arasında ücret eşitliğini sağlayan ILO sözleşmesi 1966 yılında onaylandı.</a:t>
            </a:r>
          </a:p>
          <a:p>
            <a:r>
              <a:rPr lang="tr-TR" sz="3400" dirty="0"/>
              <a:t>1983'de 2827 </a:t>
            </a:r>
            <a:r>
              <a:rPr lang="tr-TR" sz="3400" dirty="0" err="1"/>
              <a:t>nolu</a:t>
            </a:r>
            <a:r>
              <a:rPr lang="tr-TR" sz="3400" dirty="0"/>
              <a:t> Nüfus Planlaması Hakkında Kanunda yapılan düzenlemelerle, 10 haftaya kadar olan gebeliklerde tıbbi gereklilik olmadığı hallerde isteğe bağlı kürtaja ve gönüllü cerrahi sterilizasyon yöntemlerinin kullanımına izin verilmiştir. Kürtaj/istemli düşük/gebeliği sonlandırma için kadın eğer 18 yaşın üzerindeyse ve evli değilse kendi isteği, evliyse kocasının da onayı, 18 yaşından küçük ise vasisinin de onayı gerekiyor. Ayrıca TCK </a:t>
            </a:r>
            <a:r>
              <a:rPr lang="tr-TR" sz="3400" dirty="0" err="1"/>
              <a:t>nun</a:t>
            </a:r>
            <a:r>
              <a:rPr lang="tr-TR" sz="3400" dirty="0"/>
              <a:t> 99.madde ve 6. fıkrasına göre tecavüz sonucu oluşan gebeliklerde 20 haftaya kadar gebeliğin sonlandırılması suç oluşturmuyor, kanun buna onay veriyor.</a:t>
            </a:r>
          </a:p>
          <a:p>
            <a:r>
              <a:rPr lang="tr-TR" sz="3400" dirty="0"/>
              <a:t>Her nasılsa, </a:t>
            </a:r>
            <a:r>
              <a:rPr lang="tr-TR" sz="3400" dirty="0" err="1"/>
              <a:t>Türkiyede</a:t>
            </a:r>
            <a:r>
              <a:rPr lang="tr-TR" sz="3400" dirty="0"/>
              <a:t> 2000li yılların başlarında ülkemizde daha </a:t>
            </a:r>
            <a:r>
              <a:rPr lang="tr-TR" sz="3400" dirty="0" err="1"/>
              <a:t>tartışılabilinir</a:t>
            </a:r>
            <a:r>
              <a:rPr lang="tr-TR" sz="3400" dirty="0"/>
              <a:t> hale gelen Doğum, süt izni yasasının daha yaptırımlısı ise ( 1 sene doğum izni gibi) Rus kadınlarını ve sosyolog yazarlarına göre daha </a:t>
            </a:r>
            <a:r>
              <a:rPr lang="tr-TR" sz="3400" dirty="0" err="1"/>
              <a:t>öncedoğu</a:t>
            </a:r>
            <a:r>
              <a:rPr lang="tr-TR" sz="3400" dirty="0"/>
              <a:t> bloku ülkelerinde uygulanmış ve Acı su-altın kase olarak, kadınların işsiz kalmaları ve </a:t>
            </a:r>
            <a:r>
              <a:rPr lang="tr-TR" sz="3400" dirty="0" err="1"/>
              <a:t>sex</a:t>
            </a:r>
            <a:r>
              <a:rPr lang="tr-TR" sz="3400" dirty="0"/>
              <a:t> göçünde asıl nedeni teşkil etmiştir.</a:t>
            </a:r>
          </a:p>
          <a:p>
            <a:endParaRPr lang="tr-TR" dirty="0"/>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4287426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260648"/>
            <a:ext cx="7746064" cy="6336704"/>
          </a:xfrm>
        </p:spPr>
        <p:txBody>
          <a:bodyPr>
            <a:normAutofit lnSpcReduction="10000"/>
          </a:bodyPr>
          <a:lstStyle/>
          <a:p>
            <a:pPr marL="82296" indent="0">
              <a:buNone/>
            </a:pPr>
            <a:r>
              <a:rPr lang="tr-TR" dirty="0"/>
              <a:t>Ayrımcılıkla </a:t>
            </a:r>
            <a:r>
              <a:rPr lang="tr-TR" dirty="0" smtClean="0"/>
              <a:t>mücadele</a:t>
            </a:r>
            <a:endParaRPr lang="tr-TR" dirty="0"/>
          </a:p>
          <a:p>
            <a:r>
              <a:rPr lang="tr-TR" dirty="0"/>
              <a:t>Türkiye, Birleşmiş Milletler Kadınlara Karşı Her Türlü Ayrımcılığın Önlenmesi Sözleşmesi'ni 1985 yılında imzaladı. Sözleşme bir yıl sonra yürürlüğe girdi. 1985 yılında 'Beşinci Beş Yıllık Kalkınma Planı'nda kadın konusu, ilk kez bir sektör olarak yer aldı ve bu konuda politikalar belirlendi.</a:t>
            </a:r>
          </a:p>
          <a:p>
            <a:r>
              <a:rPr lang="tr-TR" dirty="0"/>
              <a:t>İlk 'Kadın Sorunları Araştırma ve Uygulama Merkezi', 1989 yılında İstanbul Üniversitesi'nde kuruldu. Bugün üniversiteler bünyesinde kurulan bu merkezlerin sayısı 13'e ulaştı.</a:t>
            </a:r>
          </a:p>
          <a:p>
            <a:endParaRPr lang="tr-TR" dirty="0"/>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9627576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188640"/>
            <a:ext cx="7746064" cy="6336704"/>
          </a:xfrm>
        </p:spPr>
        <p:txBody>
          <a:bodyPr/>
          <a:lstStyle/>
          <a:p>
            <a:pPr marL="82296" indent="0">
              <a:buNone/>
            </a:pPr>
            <a:r>
              <a:rPr lang="tr-TR" dirty="0"/>
              <a:t>Tecavüzle </a:t>
            </a:r>
            <a:r>
              <a:rPr lang="tr-TR" dirty="0" smtClean="0"/>
              <a:t>mücadele</a:t>
            </a:r>
            <a:endParaRPr lang="tr-TR" dirty="0"/>
          </a:p>
          <a:p>
            <a:r>
              <a:rPr lang="tr-TR" dirty="0"/>
              <a:t>Tecavüz mağdurunun hayat kadını olması halinde cezanın indirilmesini öngören Türk Ceza Kanunu'nun 438'inci maddesi, TBMM tarafından 1990 yılında yürürlükten kaldırıldı.</a:t>
            </a:r>
          </a:p>
          <a:p>
            <a:r>
              <a:rPr lang="tr-TR" dirty="0"/>
              <a:t>Yerel yönetimler özellikle şiddete uğrayan kadınlara yönelik hizmet vermeye başlarken, Türkiye'de ilk kadın sığınma evi, Bakırköy Belediyesi tarafından 1990 yılında açıldı.</a:t>
            </a:r>
          </a:p>
          <a:p>
            <a:endParaRPr lang="tr-TR" dirty="0"/>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11519403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188640"/>
            <a:ext cx="7746064" cy="6336704"/>
          </a:xfrm>
        </p:spPr>
        <p:txBody>
          <a:bodyPr/>
          <a:lstStyle/>
          <a:p>
            <a:pPr marL="82296" indent="0">
              <a:buNone/>
            </a:pPr>
            <a:r>
              <a:rPr lang="tr-TR" dirty="0"/>
              <a:t>Yaşam </a:t>
            </a:r>
            <a:r>
              <a:rPr lang="tr-TR" dirty="0" smtClean="0"/>
              <a:t>beklentisi</a:t>
            </a:r>
            <a:endParaRPr lang="tr-TR" dirty="0"/>
          </a:p>
          <a:p>
            <a:r>
              <a:rPr lang="tr-TR" dirty="0"/>
              <a:t>2005 yılı için kadınların yaşam beklentisi 71.3 yıl olarak hesaplanırken, 2030 yılında ortalama yaşam beklentisinin 76 yıla çıkacağı öngörülüyor. Bu tarihte Türkiye'deki kadın sayısının erkek sayısının önüne geçmesi bekleniyor.</a:t>
            </a:r>
          </a:p>
          <a:p>
            <a:r>
              <a:rPr lang="tr-TR" dirty="0"/>
              <a:t>2030 yılında Türkiye'deki kadın sayısının 46 milyon 854 bin, erkek sayısının da 46 milyon 841 bin olacağı tahmin ediliyor.</a:t>
            </a:r>
          </a:p>
          <a:p>
            <a:endParaRPr lang="tr-TR" dirty="0"/>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1661405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260648"/>
            <a:ext cx="7746064" cy="6336704"/>
          </a:xfrm>
        </p:spPr>
        <p:txBody>
          <a:bodyPr>
            <a:normAutofit fontScale="92500" lnSpcReduction="10000"/>
          </a:bodyPr>
          <a:lstStyle/>
          <a:p>
            <a:pPr marL="82296" indent="0">
              <a:buNone/>
            </a:pPr>
            <a:r>
              <a:rPr lang="tr-TR" dirty="0"/>
              <a:t>Kadının kendi </a:t>
            </a:r>
            <a:r>
              <a:rPr lang="tr-TR"/>
              <a:t>soyadını </a:t>
            </a:r>
            <a:r>
              <a:rPr lang="tr-TR" smtClean="0"/>
              <a:t>kullanabilmesi</a:t>
            </a:r>
            <a:endParaRPr lang="tr-TR" dirty="0"/>
          </a:p>
          <a:p>
            <a:r>
              <a:rPr lang="tr-TR" dirty="0"/>
              <a:t>Türkiye'de kadınlar eşlerinin soyadını kullanmak zorundadır. Kendi soyadlarını da isterlerse "kocalarınınki ile birlikte" kullanabilirler. </a:t>
            </a:r>
            <a:r>
              <a:rPr lang="tr-TR" dirty="0" err="1"/>
              <a:t>Pekçok</a:t>
            </a:r>
            <a:r>
              <a:rPr lang="tr-TR" dirty="0"/>
              <a:t> gelişmiş </a:t>
            </a:r>
            <a:r>
              <a:rPr lang="tr-TR" dirty="0" err="1"/>
              <a:t>devletde</a:t>
            </a:r>
            <a:r>
              <a:rPr lang="tr-TR" dirty="0"/>
              <a:t> kadınlar diledikleri soyadını kullanabilirler. 2011 yılında aile mahkemelerinde bazı kadınların sadece kendi soyadlarını kullanabilmek için açtıkları dava sonucunda yapılan incelemede Anayasa Mahkemesi, </a:t>
            </a:r>
            <a:r>
              <a:rPr lang="tr-TR" dirty="0">
                <a:hlinkClick r:id="rId2" tooltip="Türk Medeni Kanunu"/>
              </a:rPr>
              <a:t>Türk Medeni Kanunu</a:t>
            </a:r>
            <a:r>
              <a:rPr lang="tr-TR" dirty="0"/>
              <a:t>'nun "evlenen kadının kocasının soyadını alması ya da kocasının soyadının önünde önceki soyadını </a:t>
            </a:r>
            <a:r>
              <a:rPr lang="tr-TR" dirty="0" err="1"/>
              <a:t>kullanması"na</a:t>
            </a:r>
            <a:r>
              <a:rPr lang="tr-TR" dirty="0"/>
              <a:t> ilişkin hükmünü anayasaya aykırı bulmadı.</a:t>
            </a:r>
          </a:p>
          <a:p>
            <a:endParaRPr lang="tr-TR" dirty="0"/>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38302938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850106"/>
          </a:xfrm>
        </p:spPr>
        <p:txBody>
          <a:bodyPr/>
          <a:lstStyle/>
          <a:p>
            <a:r>
              <a:rPr lang="tr-TR" dirty="0" smtClean="0"/>
              <a:t>Türkiye’de kadına saldırının oranı</a:t>
            </a:r>
            <a:endParaRPr lang="tr-TR" dirty="0"/>
          </a:p>
        </p:txBody>
      </p:sp>
      <p:sp>
        <p:nvSpPr>
          <p:cNvPr id="3" name="İçerik Yer Tutucusu 2"/>
          <p:cNvSpPr>
            <a:spLocks noGrp="1"/>
          </p:cNvSpPr>
          <p:nvPr>
            <p:ph idx="1"/>
          </p:nvPr>
        </p:nvSpPr>
        <p:spPr>
          <a:xfrm>
            <a:off x="1115616" y="1052736"/>
            <a:ext cx="7818072" cy="5544616"/>
          </a:xfrm>
        </p:spPr>
        <p:txBody>
          <a:bodyPr>
            <a:normAutofit fontScale="70000" lnSpcReduction="20000"/>
          </a:bodyPr>
          <a:lstStyle/>
          <a:p>
            <a:r>
              <a:rPr lang="tr-TR" dirty="0"/>
              <a:t>Emniyet Genel Müdürlüğü’nün resmi kayıtlarına göre, Şubat 2010-Ağustos 2011 arasındaki 19 ayda 78 bin 488 aile içi şiddet vakası yaşanmıştır. </a:t>
            </a:r>
            <a:br>
              <a:rPr lang="tr-TR" dirty="0"/>
            </a:br>
            <a:r>
              <a:rPr lang="tr-TR" dirty="0"/>
              <a:t>2011 yılında koruma talep ettiği, savcılığa veya polise şikâyette bulunduğu ya da sığınma evlerine yerleştirildiği halde 11 kadın öldürülmüş, 3 kadında ağır yaralanmıştır. </a:t>
            </a:r>
            <a:br>
              <a:rPr lang="tr-TR" dirty="0"/>
            </a:br>
            <a:r>
              <a:rPr lang="tr-TR" dirty="0"/>
              <a:t>2011’de tecavüz vakaları basına az yansıyan </a:t>
            </a:r>
            <a:r>
              <a:rPr lang="tr-TR" dirty="0">
                <a:hlinkClick r:id="rId2" tooltip="haber"/>
              </a:rPr>
              <a:t>haber</a:t>
            </a:r>
            <a:r>
              <a:rPr lang="tr-TR" dirty="0"/>
              <a:t>ler arasında yer almıştır. Buna rağmen, 102 kadın ve 59 kız çocuğunun tecavüze uğraması basında yer almıştır.. </a:t>
            </a:r>
            <a:br>
              <a:rPr lang="tr-TR" dirty="0"/>
            </a:br>
            <a:r>
              <a:rPr lang="tr-TR" dirty="0"/>
              <a:t>2011’ yılının Aralık ayında 14 kadın eşi tarafından öldürülmüş, 34 kadın yaralanmış. 15 kadın tecavüze uğramış, 16 kadın ise taciz edilmiştir. (</a:t>
            </a:r>
            <a:r>
              <a:rPr lang="tr-TR" dirty="0" err="1"/>
              <a:t>Bianet</a:t>
            </a:r>
            <a:r>
              <a:rPr lang="tr-TR" dirty="0"/>
              <a:t>) </a:t>
            </a:r>
            <a:br>
              <a:rPr lang="tr-TR" dirty="0"/>
            </a:br>
            <a:r>
              <a:rPr lang="tr-TR" dirty="0"/>
              <a:t>Ülkemizde ki tüm cinayet, şiddet, taciz, tecavüz olayları en fazla Marmara bölgesinde ve büyük kentlerde görülmektedir. </a:t>
            </a:r>
            <a:br>
              <a:rPr lang="tr-TR" dirty="0"/>
            </a:br>
            <a:r>
              <a:rPr lang="tr-TR" dirty="0"/>
              <a:t/>
            </a:r>
            <a:br>
              <a:rPr lang="tr-TR" dirty="0"/>
            </a:br>
            <a:r>
              <a:rPr lang="tr-TR" dirty="0"/>
              <a:t>TÜİK verilerine boşanan çiftlerin sayısı 2012 yılında, bir önceki yıla göre %2,7 artış göstererek 123 bin 325’ e yükselmiştir. Kaba boşanma hızı 2012 yılında ‰1,64 olarak gerçekleşmiştir. </a:t>
            </a:r>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16451865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116632"/>
            <a:ext cx="7498080" cy="864096"/>
          </a:xfrm>
        </p:spPr>
        <p:txBody>
          <a:bodyPr>
            <a:normAutofit fontScale="90000"/>
          </a:bodyPr>
          <a:lstStyle/>
          <a:p>
            <a:r>
              <a:rPr lang="tr-TR" dirty="0" smtClean="0"/>
              <a:t>Peki buna karşılık biz neler yaptık?</a:t>
            </a:r>
            <a:endParaRPr lang="tr-TR" dirty="0"/>
          </a:p>
        </p:txBody>
      </p:sp>
      <p:sp>
        <p:nvSpPr>
          <p:cNvPr id="3" name="İçerik Yer Tutucusu 2"/>
          <p:cNvSpPr>
            <a:spLocks noGrp="1"/>
          </p:cNvSpPr>
          <p:nvPr>
            <p:ph idx="1"/>
          </p:nvPr>
        </p:nvSpPr>
        <p:spPr>
          <a:xfrm>
            <a:off x="1259632" y="980728"/>
            <a:ext cx="7674056" cy="5472608"/>
          </a:xfrm>
        </p:spPr>
        <p:txBody>
          <a:bodyPr>
            <a:normAutofit fontScale="92500" lnSpcReduction="20000"/>
          </a:bodyPr>
          <a:lstStyle/>
          <a:p>
            <a:r>
              <a:rPr lang="tr-TR" dirty="0"/>
              <a:t>Tasarıyla, </a:t>
            </a:r>
            <a:r>
              <a:rPr lang="tr-TR" dirty="0">
                <a:hlinkClick r:id="rId2"/>
              </a:rPr>
              <a:t>şiddet</a:t>
            </a:r>
            <a:r>
              <a:rPr lang="tr-TR" dirty="0"/>
              <a:t> uygulayan kişiye elektronik kelepçe veya bileklik takılarak önlem alınabilecek. Şiddete karşı korunan kişiye, beraberindeki çocuklara, uygun barınma yeri sağlanabilecek ve geçici maddi yardım yapılabilecek. Korunan kişinin, hayati tehlikesinin bulunması halinde kimlik ve diğer bilgi ve belgeleri değiştirilebilecek.</a:t>
            </a:r>
            <a:br>
              <a:rPr lang="tr-TR" dirty="0"/>
            </a:br>
            <a:r>
              <a:rPr lang="tr-TR" dirty="0"/>
              <a:t/>
            </a:r>
            <a:br>
              <a:rPr lang="tr-TR" dirty="0"/>
            </a:br>
            <a:r>
              <a:rPr lang="tr-TR" dirty="0"/>
              <a:t>Şiddet uygulayan ya da uygulama ihtimali bulunan kişi, silah taşıması zorunlu olan bir kamu görevi ifa etse bile silahı kurumuna teslim edecek.</a:t>
            </a:r>
            <a:br>
              <a:rPr lang="tr-TR" dirty="0"/>
            </a:br>
            <a:endParaRPr lang="tr-TR" dirty="0"/>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3364056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332656"/>
            <a:ext cx="7746064" cy="6120680"/>
          </a:xfrm>
        </p:spPr>
        <p:txBody>
          <a:bodyPr/>
          <a:lstStyle/>
          <a:p>
            <a:r>
              <a:rPr lang="tr-TR" dirty="0"/>
              <a:t>Hakkında tedbir kararı verilen kişi, bu kararın gereklerine aykırı hareket etmesi halinde, hakim kararıyla 3 günden 10 güne kadar zorlama hapsine tabi tutulacak.</a:t>
            </a:r>
            <a:br>
              <a:rPr lang="tr-TR" dirty="0"/>
            </a:br>
            <a:r>
              <a:rPr lang="tr-TR" dirty="0"/>
              <a:t/>
            </a:r>
            <a:br>
              <a:rPr lang="tr-TR" dirty="0"/>
            </a:br>
            <a:r>
              <a:rPr lang="tr-TR" dirty="0"/>
              <a:t>Çalışmalarını 7 gün 24 saat esasına göre yürüten </a:t>
            </a:r>
            <a:r>
              <a:rPr lang="tr-TR" dirty="0">
                <a:hlinkClick r:id="rId2"/>
              </a:rPr>
              <a:t>şiddet</a:t>
            </a:r>
            <a:r>
              <a:rPr lang="tr-TR" dirty="0"/>
              <a:t> önleme ve izleme merkezleri kurulacak. Televizyon kuruluşları ve radyolar, ayda en az doksan dakika şiddetle mücadele mekanizmaları ve benzeri politikalar konusunda yayın yapacak.</a:t>
            </a:r>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2522134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Kadın hakları nasıl ortaya çıktı?</a:t>
            </a:r>
            <a:endParaRPr lang="tr-TR" dirty="0"/>
          </a:p>
        </p:txBody>
      </p:sp>
      <p:sp>
        <p:nvSpPr>
          <p:cNvPr id="3" name="İçerik Yer Tutucusu 2"/>
          <p:cNvSpPr>
            <a:spLocks noGrp="1"/>
          </p:cNvSpPr>
          <p:nvPr>
            <p:ph idx="1"/>
          </p:nvPr>
        </p:nvSpPr>
        <p:spPr/>
        <p:txBody>
          <a:bodyPr>
            <a:normAutofit fontScale="85000" lnSpcReduction="20000"/>
          </a:bodyPr>
          <a:lstStyle/>
          <a:p>
            <a:r>
              <a:rPr lang="tr-TR" dirty="0"/>
              <a:t>Kadınların politikaya katılımlarının ilk adımları Fransız devrimi sırasında, 1791 yılında </a:t>
            </a:r>
            <a:r>
              <a:rPr lang="tr-TR" dirty="0" err="1"/>
              <a:t>Olympe</a:t>
            </a:r>
            <a:r>
              <a:rPr lang="tr-TR" dirty="0"/>
              <a:t> de </a:t>
            </a:r>
            <a:r>
              <a:rPr lang="tr-TR" dirty="0" err="1"/>
              <a:t>Gouges’in</a:t>
            </a:r>
            <a:r>
              <a:rPr lang="tr-TR" dirty="0"/>
              <a:t> Kadın Hakları Bildirgesi’ni yayınlamasıyla atılmıştır. 1831 ve 1848 devrimleri esnasında da Fransa’daki kadınlar seçme hakkını talep ederken, İngiltere’de de Kadın Hakları için ilk çıkışlar </a:t>
            </a:r>
            <a:r>
              <a:rPr lang="tr-TR" dirty="0">
                <a:hlinkClick r:id="rId2" tooltip="1832"/>
              </a:rPr>
              <a:t>1832</a:t>
            </a:r>
            <a:r>
              <a:rPr lang="tr-TR" dirty="0"/>
              <a:t>’de gelmiştir. Bunlardan başka da </a:t>
            </a:r>
            <a:r>
              <a:rPr lang="tr-TR" dirty="0">
                <a:hlinkClick r:id="rId3" tooltip="İskandinav"/>
              </a:rPr>
              <a:t>İskandinav</a:t>
            </a:r>
            <a:r>
              <a:rPr lang="tr-TR" dirty="0"/>
              <a:t> devletlerinde kadınlar 1880’li yıllarının başlarında politik haklarını ilan etmişlerdir. Buna karşın Orta Avrupa’daki ilk talepler 1900’lü yıllardan sonra, bazı Akdeniz ülkelerinde de Birinci Dünya Savaşı’ndan sonra ortaya çıkmıştır.</a:t>
            </a:r>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38586698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59632" y="260648"/>
            <a:ext cx="7674056" cy="6192688"/>
          </a:xfrm>
        </p:spPr>
        <p:txBody>
          <a:bodyPr/>
          <a:lstStyle/>
          <a:p>
            <a:r>
              <a:rPr lang="tr-TR" dirty="0"/>
              <a:t>Nafaka ödemekle yükümlü kılınan kişinin SGK ile bağlantısı olması durumunda, korunan kişinin başvurusu aranmaksızın nafaka, ilgilinin aylık, maaş ya da ücretinden icra müdürlüğü tarafından tahsil edilecek.</a:t>
            </a:r>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22905487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116632"/>
            <a:ext cx="7498080" cy="936104"/>
          </a:xfrm>
        </p:spPr>
        <p:txBody>
          <a:bodyPr/>
          <a:lstStyle/>
          <a:p>
            <a:r>
              <a:rPr lang="tr-TR" dirty="0" smtClean="0"/>
              <a:t>İşe yaradı mı?</a:t>
            </a:r>
            <a:endParaRPr lang="tr-TR" dirty="0"/>
          </a:p>
        </p:txBody>
      </p:sp>
      <p:sp>
        <p:nvSpPr>
          <p:cNvPr id="3" name="İçerik Yer Tutucusu 2"/>
          <p:cNvSpPr>
            <a:spLocks noGrp="1"/>
          </p:cNvSpPr>
          <p:nvPr>
            <p:ph idx="1"/>
          </p:nvPr>
        </p:nvSpPr>
        <p:spPr>
          <a:xfrm>
            <a:off x="1115616" y="980728"/>
            <a:ext cx="7818072" cy="5544616"/>
          </a:xfrm>
        </p:spPr>
        <p:txBody>
          <a:bodyPr/>
          <a:lstStyle/>
          <a:p>
            <a:pPr fontAlgn="base"/>
            <a:r>
              <a:rPr lang="tr-TR" b="1" dirty="0"/>
              <a:t>Boşandığı eşini pompalı tüfekle rehin aldı!</a:t>
            </a:r>
          </a:p>
          <a:p>
            <a:pPr fontAlgn="base"/>
            <a:r>
              <a:rPr lang="tr-TR" dirty="0"/>
              <a:t>Eşini barışmaya ikna edemeyince...</a:t>
            </a:r>
          </a:p>
          <a:p>
            <a:pPr marL="82296" indent="0">
              <a:buNone/>
            </a:pPr>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801353"/>
            <a:ext cx="4176464"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0856" y="2492896"/>
            <a:ext cx="295232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4244370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404664"/>
            <a:ext cx="7714104" cy="6048672"/>
          </a:xfrm>
        </p:spPr>
        <p:txBody>
          <a:bodyPr/>
          <a:lstStyle/>
          <a:p>
            <a:pPr fontAlgn="base"/>
            <a:r>
              <a:rPr lang="tr-TR" b="1" dirty="0"/>
              <a:t>Kocaeli'nde pompalı dehşet!</a:t>
            </a:r>
          </a:p>
          <a:p>
            <a:pPr marL="82296" indent="0" fontAlgn="base">
              <a:buNone/>
            </a:pPr>
            <a:r>
              <a:rPr lang="tr-TR" dirty="0"/>
              <a:t>Eşini kızlarının gözü önünde öldürdü</a:t>
            </a:r>
          </a:p>
          <a:p>
            <a:pPr marL="82296" indent="0">
              <a:buNone/>
            </a:pP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3" y="2009774"/>
            <a:ext cx="3744416" cy="350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2009773"/>
            <a:ext cx="3024336" cy="350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26161541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332656"/>
            <a:ext cx="7498080" cy="5915744"/>
          </a:xfrm>
        </p:spPr>
        <p:txBody>
          <a:bodyPr/>
          <a:lstStyle/>
          <a:p>
            <a:pPr fontAlgn="base"/>
            <a:r>
              <a:rPr lang="tr-TR" b="1" dirty="0"/>
              <a:t>Eşini 16 yerinden bıçakladı!</a:t>
            </a:r>
          </a:p>
          <a:p>
            <a:pPr marL="82296" indent="0" fontAlgn="base">
              <a:buNone/>
            </a:pPr>
            <a:r>
              <a:rPr lang="tr-TR" dirty="0"/>
              <a:t>Bir kadın cinayeti daha</a:t>
            </a:r>
          </a:p>
          <a:p>
            <a:pPr marL="82296" indent="0">
              <a:buNone/>
            </a:pPr>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628800"/>
            <a:ext cx="5472608"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39598923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260648"/>
            <a:ext cx="7498080" cy="5987752"/>
          </a:xfrm>
        </p:spPr>
        <p:txBody>
          <a:bodyPr/>
          <a:lstStyle/>
          <a:p>
            <a:r>
              <a:rPr lang="tr-TR" b="1" dirty="0"/>
              <a:t>Elazığ’da, boşandığı eşiyle tartışan astsubay dehşet saçtı</a:t>
            </a:r>
            <a:endParaRPr lang="tr-TR" dirty="0"/>
          </a:p>
          <a:p>
            <a:pPr marL="82296" indent="0">
              <a:buNone/>
            </a:pPr>
            <a:r>
              <a:rPr lang="tr-TR" b="1" dirty="0"/>
              <a:t>Elazığ’da, boşandığı eşiyle tartışan astsubay başçavuş dehşet saçtı. Astsubay beylik tabancasıyla önce eski karısını sonra kendini öldürdü.</a:t>
            </a:r>
            <a:endParaRPr lang="tr-TR"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429000"/>
            <a:ext cx="6096000" cy="328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40776953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0"/>
            <a:ext cx="7498080" cy="980728"/>
          </a:xfrm>
        </p:spPr>
        <p:txBody>
          <a:bodyPr/>
          <a:lstStyle/>
          <a:p>
            <a:r>
              <a:rPr lang="tr-TR" dirty="0" smtClean="0"/>
              <a:t>Dikkat ettiniz mi?</a:t>
            </a:r>
            <a:endParaRPr lang="tr-TR" dirty="0"/>
          </a:p>
        </p:txBody>
      </p:sp>
      <p:sp>
        <p:nvSpPr>
          <p:cNvPr id="3" name="İçerik Yer Tutucusu 2"/>
          <p:cNvSpPr>
            <a:spLocks noGrp="1"/>
          </p:cNvSpPr>
          <p:nvPr>
            <p:ph idx="1"/>
          </p:nvPr>
        </p:nvSpPr>
        <p:spPr>
          <a:xfrm>
            <a:off x="1115616" y="908720"/>
            <a:ext cx="7818072" cy="5688632"/>
          </a:xfrm>
        </p:spPr>
        <p:txBody>
          <a:bodyPr/>
          <a:lstStyle/>
          <a:p>
            <a:r>
              <a:rPr lang="tr-TR" dirty="0" smtClean="0"/>
              <a:t>Kadınlar boşandığında nüfus cüzdanında dul yazar, erkekler boşandığında bekar…(bu konuyla ilgili bir düzenlemeye gidildi)</a:t>
            </a:r>
          </a:p>
          <a:p>
            <a:r>
              <a:rPr lang="tr-TR" dirty="0" smtClean="0"/>
              <a:t>Hastane okul gibi kompleks binaların çıkışını gösteren tabelada erkek portresi vardır.</a:t>
            </a:r>
          </a:p>
          <a:p>
            <a:pPr marL="82296" indent="0">
              <a:buNone/>
            </a:pP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3573016"/>
            <a:ext cx="4968552"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11758034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260648"/>
            <a:ext cx="7890080" cy="6192688"/>
          </a:xfrm>
        </p:spPr>
        <p:txBody>
          <a:bodyPr/>
          <a:lstStyle/>
          <a:p>
            <a:r>
              <a:rPr lang="tr-TR" dirty="0" smtClean="0"/>
              <a:t>Trafik ışıklarında yayayı temsil eden cinsiyet erkektir.</a:t>
            </a:r>
          </a:p>
          <a:p>
            <a:endParaRPr lang="tr-TR" dirty="0"/>
          </a:p>
          <a:p>
            <a:endParaRPr lang="tr-TR" dirty="0" smtClean="0"/>
          </a:p>
          <a:p>
            <a:endParaRPr lang="tr-TR" dirty="0"/>
          </a:p>
          <a:p>
            <a:endParaRPr lang="tr-TR" dirty="0" smtClean="0"/>
          </a:p>
          <a:p>
            <a:r>
              <a:rPr lang="tr-TR" dirty="0" smtClean="0"/>
              <a:t>Ay dede, Allah baba gibi terimlerde erkek kullanılır. Toprak gibi hor kullanılan etmenlerde ana benzetmesi kullanılır. Toprak ana…</a:t>
            </a:r>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7969" y="1268760"/>
            <a:ext cx="4953000"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3540326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476672"/>
            <a:ext cx="7746064" cy="6381328"/>
          </a:xfrm>
        </p:spPr>
        <p:txBody>
          <a:bodyPr/>
          <a:lstStyle/>
          <a:p>
            <a:r>
              <a:rPr lang="tr-TR" dirty="0" smtClean="0"/>
              <a:t>İnternetteki sosyal ağların sembollerinde ağırlıklı olarak mavi renk kullanılır. Mavi renk erkeğin rengidir.</a:t>
            </a:r>
          </a:p>
          <a:p>
            <a:endParaRPr lang="tr-TR" dirty="0"/>
          </a:p>
          <a:p>
            <a:endParaRPr lang="tr-TR" dirty="0" smtClean="0"/>
          </a:p>
          <a:p>
            <a:endParaRPr lang="tr-TR" dirty="0"/>
          </a:p>
          <a:p>
            <a:endParaRPr lang="tr-TR" dirty="0" smtClean="0"/>
          </a:p>
          <a:p>
            <a:r>
              <a:rPr lang="tr-TR" dirty="0" smtClean="0"/>
              <a:t>Baba beni okula gönder kampanyasının sembolünde kız vardır</a:t>
            </a:r>
            <a:endParaRPr lang="tr-TR"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9" y="1988840"/>
            <a:ext cx="439248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988840"/>
            <a:ext cx="3707904"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988" y="4869160"/>
            <a:ext cx="2824320" cy="202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27184963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357290" y="276212"/>
            <a:ext cx="7313613" cy="1295400"/>
          </a:xfrm>
        </p:spPr>
        <p:txBody>
          <a:bodyPr>
            <a:normAutofit fontScale="90000"/>
          </a:bodyPr>
          <a:lstStyle/>
          <a:p>
            <a:pPr algn="ctr"/>
            <a:r>
              <a:rPr lang="tr-TR" sz="2800" b="1" dirty="0"/>
              <a:t>      Şiddete Maruz Kalan Kadınlara Hizmet       Sunan Kurumlar</a:t>
            </a:r>
            <a:br>
              <a:rPr lang="tr-TR" sz="2800" b="1" dirty="0"/>
            </a:br>
            <a:endParaRPr lang="tr-TR" sz="2800" b="1" dirty="0"/>
          </a:p>
        </p:txBody>
      </p:sp>
      <p:sp>
        <p:nvSpPr>
          <p:cNvPr id="140291" name="Oval 3"/>
          <p:cNvSpPr>
            <a:spLocks noChangeArrowheads="1"/>
          </p:cNvSpPr>
          <p:nvPr/>
        </p:nvSpPr>
        <p:spPr bwMode="auto">
          <a:xfrm>
            <a:off x="3989448" y="3322604"/>
            <a:ext cx="2089150" cy="1223962"/>
          </a:xfrm>
          <a:prstGeom prst="ellipse">
            <a:avLst/>
          </a:prstGeom>
          <a:solidFill>
            <a:schemeClr val="hlink"/>
          </a:solidFill>
          <a:ln w="9525">
            <a:solidFill>
              <a:schemeClr val="tx1"/>
            </a:solidFill>
            <a:round/>
            <a:headEnd/>
            <a:tailEnd/>
          </a:ln>
          <a:effectLst/>
        </p:spPr>
        <p:txBody>
          <a:bodyPr wrap="none" anchor="ctr"/>
          <a:lstStyle/>
          <a:p>
            <a:r>
              <a:rPr lang="tr-TR" sz="2000" dirty="0" smtClean="0"/>
              <a:t>   KADIN</a:t>
            </a:r>
            <a:endParaRPr lang="tr-TR" sz="2000" dirty="0"/>
          </a:p>
        </p:txBody>
      </p:sp>
      <p:sp>
        <p:nvSpPr>
          <p:cNvPr id="140292" name="Oval 4"/>
          <p:cNvSpPr>
            <a:spLocks noChangeArrowheads="1"/>
          </p:cNvSpPr>
          <p:nvPr/>
        </p:nvSpPr>
        <p:spPr bwMode="auto">
          <a:xfrm>
            <a:off x="4060885" y="1377916"/>
            <a:ext cx="1657350" cy="1512888"/>
          </a:xfrm>
          <a:prstGeom prst="ellipse">
            <a:avLst/>
          </a:prstGeom>
          <a:solidFill>
            <a:srgbClr val="FFCC00"/>
          </a:solidFill>
          <a:ln w="9525">
            <a:solidFill>
              <a:schemeClr val="tx1"/>
            </a:solidFill>
            <a:round/>
            <a:headEnd/>
            <a:tailEnd/>
          </a:ln>
          <a:effectLst/>
        </p:spPr>
        <p:txBody>
          <a:bodyPr wrap="none" anchor="ctr"/>
          <a:lstStyle/>
          <a:p>
            <a:r>
              <a:rPr lang="tr-TR" sz="1600" dirty="0" smtClean="0"/>
              <a:t>     Kolluk</a:t>
            </a:r>
          </a:p>
          <a:p>
            <a:r>
              <a:rPr lang="tr-TR" sz="1600" dirty="0" smtClean="0"/>
              <a:t>   Kuvvetleri</a:t>
            </a:r>
            <a:endParaRPr lang="tr-TR" sz="1600" dirty="0"/>
          </a:p>
        </p:txBody>
      </p:sp>
      <p:sp>
        <p:nvSpPr>
          <p:cNvPr id="140293" name="Oval 5"/>
          <p:cNvSpPr>
            <a:spLocks noChangeArrowheads="1"/>
          </p:cNvSpPr>
          <p:nvPr/>
        </p:nvSpPr>
        <p:spPr bwMode="auto">
          <a:xfrm>
            <a:off x="6150035" y="1738279"/>
            <a:ext cx="1657350" cy="1512887"/>
          </a:xfrm>
          <a:prstGeom prst="ellipse">
            <a:avLst/>
          </a:prstGeom>
          <a:solidFill>
            <a:srgbClr val="FFCC00"/>
          </a:solidFill>
          <a:ln w="9525">
            <a:solidFill>
              <a:schemeClr val="tx1"/>
            </a:solidFill>
            <a:round/>
            <a:headEnd/>
            <a:tailEnd/>
          </a:ln>
          <a:effectLst/>
        </p:spPr>
        <p:txBody>
          <a:bodyPr wrap="none" anchor="ctr"/>
          <a:lstStyle/>
          <a:p>
            <a:pPr algn="ctr"/>
            <a:r>
              <a:rPr lang="tr-TR" sz="1400" dirty="0" smtClean="0"/>
              <a:t>Adli</a:t>
            </a:r>
          </a:p>
          <a:p>
            <a:pPr algn="ctr"/>
            <a:r>
              <a:rPr lang="tr-TR" sz="1400" dirty="0" smtClean="0"/>
              <a:t>Kurumlar</a:t>
            </a:r>
            <a:endParaRPr lang="tr-TR" sz="1400" dirty="0"/>
          </a:p>
        </p:txBody>
      </p:sp>
      <p:sp>
        <p:nvSpPr>
          <p:cNvPr id="140294" name="Oval 6"/>
          <p:cNvSpPr>
            <a:spLocks noChangeArrowheads="1"/>
          </p:cNvSpPr>
          <p:nvPr/>
        </p:nvSpPr>
        <p:spPr bwMode="auto">
          <a:xfrm>
            <a:off x="6988258" y="3322604"/>
            <a:ext cx="1728787" cy="1584325"/>
          </a:xfrm>
          <a:prstGeom prst="ellipse">
            <a:avLst/>
          </a:prstGeom>
          <a:solidFill>
            <a:srgbClr val="0000FF">
              <a:alpha val="99001"/>
            </a:srgbClr>
          </a:solidFill>
          <a:ln w="9525">
            <a:solidFill>
              <a:schemeClr val="tx1"/>
            </a:solidFill>
            <a:round/>
            <a:headEnd/>
            <a:tailEnd/>
          </a:ln>
          <a:effectLst/>
        </p:spPr>
        <p:txBody>
          <a:bodyPr wrap="none" anchor="ctr"/>
          <a:lstStyle/>
          <a:p>
            <a:pPr algn="ctr"/>
            <a:r>
              <a:rPr lang="tr-TR" sz="1400" dirty="0">
                <a:solidFill>
                  <a:schemeClr val="bg1"/>
                </a:solidFill>
              </a:rPr>
              <a:t>Sağlık </a:t>
            </a:r>
          </a:p>
          <a:p>
            <a:pPr algn="ctr"/>
            <a:r>
              <a:rPr lang="tr-TR" sz="1400" dirty="0">
                <a:solidFill>
                  <a:schemeClr val="bg1"/>
                </a:solidFill>
              </a:rPr>
              <a:t>Kuruluşları</a:t>
            </a:r>
          </a:p>
        </p:txBody>
      </p:sp>
      <p:sp>
        <p:nvSpPr>
          <p:cNvPr id="140295" name="Oval 7"/>
          <p:cNvSpPr>
            <a:spLocks noChangeArrowheads="1"/>
          </p:cNvSpPr>
          <p:nvPr/>
        </p:nvSpPr>
        <p:spPr bwMode="auto">
          <a:xfrm>
            <a:off x="5357873" y="4762466"/>
            <a:ext cx="1728787" cy="1560513"/>
          </a:xfrm>
          <a:prstGeom prst="ellipse">
            <a:avLst/>
          </a:prstGeom>
          <a:solidFill>
            <a:srgbClr val="FFCC00"/>
          </a:solidFill>
          <a:ln w="9525">
            <a:solidFill>
              <a:schemeClr val="tx1"/>
            </a:solidFill>
            <a:round/>
            <a:headEnd/>
            <a:tailEnd/>
          </a:ln>
          <a:effectLst/>
        </p:spPr>
        <p:txBody>
          <a:bodyPr wrap="none" anchor="ctr"/>
          <a:lstStyle/>
          <a:p>
            <a:pPr algn="ctr"/>
            <a:r>
              <a:rPr lang="tr-TR" dirty="0" smtClean="0"/>
              <a:t>SHÇK</a:t>
            </a:r>
            <a:endParaRPr lang="tr-TR" dirty="0"/>
          </a:p>
        </p:txBody>
      </p:sp>
      <p:sp>
        <p:nvSpPr>
          <p:cNvPr id="140296" name="Oval 8"/>
          <p:cNvSpPr>
            <a:spLocks noChangeArrowheads="1"/>
          </p:cNvSpPr>
          <p:nvPr/>
        </p:nvSpPr>
        <p:spPr bwMode="auto">
          <a:xfrm>
            <a:off x="2189223" y="1882741"/>
            <a:ext cx="1562100" cy="1439863"/>
          </a:xfrm>
          <a:prstGeom prst="ellipse">
            <a:avLst/>
          </a:prstGeom>
          <a:solidFill>
            <a:srgbClr val="FFCC00"/>
          </a:solidFill>
          <a:ln w="9525">
            <a:solidFill>
              <a:schemeClr val="tx1"/>
            </a:solidFill>
            <a:round/>
            <a:headEnd/>
            <a:tailEnd/>
          </a:ln>
          <a:effectLst/>
        </p:spPr>
        <p:txBody>
          <a:bodyPr wrap="none" anchor="ctr"/>
          <a:lstStyle/>
          <a:p>
            <a:pPr algn="ctr"/>
            <a:r>
              <a:rPr lang="tr-TR" dirty="0"/>
              <a:t>STK</a:t>
            </a:r>
          </a:p>
        </p:txBody>
      </p:sp>
      <p:sp>
        <p:nvSpPr>
          <p:cNvPr id="140297" name="Oval 9"/>
          <p:cNvSpPr>
            <a:spLocks noChangeArrowheads="1"/>
          </p:cNvSpPr>
          <p:nvPr/>
        </p:nvSpPr>
        <p:spPr bwMode="auto">
          <a:xfrm>
            <a:off x="1828860" y="3682966"/>
            <a:ext cx="1512888" cy="1655763"/>
          </a:xfrm>
          <a:prstGeom prst="ellipse">
            <a:avLst/>
          </a:prstGeom>
          <a:solidFill>
            <a:srgbClr val="FFCC00"/>
          </a:solidFill>
          <a:ln w="9525">
            <a:solidFill>
              <a:schemeClr val="tx1"/>
            </a:solidFill>
            <a:round/>
            <a:headEnd/>
            <a:tailEnd/>
          </a:ln>
          <a:effectLst/>
        </p:spPr>
        <p:txBody>
          <a:bodyPr wrap="none" anchor="ctr"/>
          <a:lstStyle/>
          <a:p>
            <a:r>
              <a:rPr lang="tr-TR" sz="1400"/>
              <a:t>Belediyeler</a:t>
            </a:r>
          </a:p>
        </p:txBody>
      </p:sp>
      <p:sp>
        <p:nvSpPr>
          <p:cNvPr id="140298" name="Oval 10"/>
          <p:cNvSpPr>
            <a:spLocks noChangeArrowheads="1"/>
          </p:cNvSpPr>
          <p:nvPr/>
        </p:nvSpPr>
        <p:spPr bwMode="auto">
          <a:xfrm>
            <a:off x="3197285" y="4906929"/>
            <a:ext cx="1584325" cy="1490662"/>
          </a:xfrm>
          <a:prstGeom prst="ellipse">
            <a:avLst/>
          </a:prstGeom>
          <a:solidFill>
            <a:srgbClr val="FFCC00"/>
          </a:solidFill>
          <a:ln w="9525">
            <a:solidFill>
              <a:schemeClr val="tx1"/>
            </a:solidFill>
            <a:round/>
            <a:headEnd/>
            <a:tailEnd/>
          </a:ln>
          <a:effectLst/>
        </p:spPr>
        <p:txBody>
          <a:bodyPr wrap="none" anchor="ctr"/>
          <a:lstStyle/>
          <a:p>
            <a:pPr algn="ctr"/>
            <a:r>
              <a:rPr lang="tr-TR" dirty="0"/>
              <a:t>Barolar</a:t>
            </a:r>
          </a:p>
        </p:txBody>
      </p:sp>
      <p:sp>
        <p:nvSpPr>
          <p:cNvPr id="140299" name="Line 11"/>
          <p:cNvSpPr>
            <a:spLocks noChangeShapeType="1"/>
          </p:cNvSpPr>
          <p:nvPr/>
        </p:nvSpPr>
        <p:spPr bwMode="auto">
          <a:xfrm flipV="1">
            <a:off x="4997510" y="2962241"/>
            <a:ext cx="0" cy="287338"/>
          </a:xfrm>
          <a:prstGeom prst="line">
            <a:avLst/>
          </a:prstGeom>
          <a:noFill/>
          <a:ln w="9525">
            <a:solidFill>
              <a:schemeClr val="tx1"/>
            </a:solidFill>
            <a:round/>
            <a:headEnd/>
            <a:tailEnd type="triangle" w="med" len="med"/>
          </a:ln>
          <a:effectLst/>
        </p:spPr>
        <p:txBody>
          <a:bodyPr/>
          <a:lstStyle/>
          <a:p>
            <a:endParaRPr lang="tr-TR"/>
          </a:p>
        </p:txBody>
      </p:sp>
      <p:sp>
        <p:nvSpPr>
          <p:cNvPr id="140300" name="Line 12"/>
          <p:cNvSpPr>
            <a:spLocks noChangeShapeType="1"/>
          </p:cNvSpPr>
          <p:nvPr/>
        </p:nvSpPr>
        <p:spPr bwMode="auto">
          <a:xfrm flipV="1">
            <a:off x="5934135" y="3106704"/>
            <a:ext cx="430213" cy="358775"/>
          </a:xfrm>
          <a:prstGeom prst="line">
            <a:avLst/>
          </a:prstGeom>
          <a:noFill/>
          <a:ln w="9525">
            <a:solidFill>
              <a:schemeClr val="tx1"/>
            </a:solidFill>
            <a:round/>
            <a:headEnd/>
            <a:tailEnd type="triangle" w="med" len="med"/>
          </a:ln>
          <a:effectLst/>
        </p:spPr>
        <p:txBody>
          <a:bodyPr/>
          <a:lstStyle/>
          <a:p>
            <a:endParaRPr lang="tr-TR"/>
          </a:p>
        </p:txBody>
      </p:sp>
      <p:sp>
        <p:nvSpPr>
          <p:cNvPr id="140301" name="Line 13"/>
          <p:cNvSpPr>
            <a:spLocks noChangeShapeType="1"/>
          </p:cNvSpPr>
          <p:nvPr/>
        </p:nvSpPr>
        <p:spPr bwMode="auto">
          <a:xfrm>
            <a:off x="6221473" y="3970304"/>
            <a:ext cx="649287" cy="0"/>
          </a:xfrm>
          <a:prstGeom prst="line">
            <a:avLst/>
          </a:prstGeom>
          <a:noFill/>
          <a:ln w="9525">
            <a:solidFill>
              <a:schemeClr val="tx1"/>
            </a:solidFill>
            <a:round/>
            <a:headEnd/>
            <a:tailEnd type="triangle" w="med" len="med"/>
          </a:ln>
          <a:effectLst/>
        </p:spPr>
        <p:txBody>
          <a:bodyPr/>
          <a:lstStyle/>
          <a:p>
            <a:endParaRPr lang="tr-TR"/>
          </a:p>
        </p:txBody>
      </p:sp>
      <p:sp>
        <p:nvSpPr>
          <p:cNvPr id="140302" name="Line 14"/>
          <p:cNvSpPr>
            <a:spLocks noChangeShapeType="1"/>
          </p:cNvSpPr>
          <p:nvPr/>
        </p:nvSpPr>
        <p:spPr bwMode="auto">
          <a:xfrm>
            <a:off x="5789673" y="4402104"/>
            <a:ext cx="288925" cy="287337"/>
          </a:xfrm>
          <a:prstGeom prst="line">
            <a:avLst/>
          </a:prstGeom>
          <a:noFill/>
          <a:ln w="9525">
            <a:solidFill>
              <a:schemeClr val="tx1"/>
            </a:solidFill>
            <a:round/>
            <a:headEnd/>
            <a:tailEnd type="triangle" w="med" len="med"/>
          </a:ln>
          <a:effectLst/>
        </p:spPr>
        <p:txBody>
          <a:bodyPr/>
          <a:lstStyle/>
          <a:p>
            <a:endParaRPr lang="tr-TR"/>
          </a:p>
        </p:txBody>
      </p:sp>
      <p:sp>
        <p:nvSpPr>
          <p:cNvPr id="140303" name="Line 15"/>
          <p:cNvSpPr>
            <a:spLocks noChangeShapeType="1"/>
          </p:cNvSpPr>
          <p:nvPr/>
        </p:nvSpPr>
        <p:spPr bwMode="auto">
          <a:xfrm flipH="1">
            <a:off x="4205348" y="4691029"/>
            <a:ext cx="215900" cy="215900"/>
          </a:xfrm>
          <a:prstGeom prst="line">
            <a:avLst/>
          </a:prstGeom>
          <a:noFill/>
          <a:ln w="9525">
            <a:solidFill>
              <a:schemeClr val="tx1"/>
            </a:solidFill>
            <a:round/>
            <a:headEnd/>
            <a:tailEnd type="triangle" w="med" len="med"/>
          </a:ln>
          <a:effectLst/>
        </p:spPr>
        <p:txBody>
          <a:bodyPr/>
          <a:lstStyle/>
          <a:p>
            <a:endParaRPr lang="tr-TR"/>
          </a:p>
        </p:txBody>
      </p:sp>
      <p:sp>
        <p:nvSpPr>
          <p:cNvPr id="140304" name="Line 16"/>
          <p:cNvSpPr>
            <a:spLocks noChangeShapeType="1"/>
          </p:cNvSpPr>
          <p:nvPr/>
        </p:nvSpPr>
        <p:spPr bwMode="auto">
          <a:xfrm flipH="1">
            <a:off x="3484623" y="4186204"/>
            <a:ext cx="288925" cy="142875"/>
          </a:xfrm>
          <a:prstGeom prst="line">
            <a:avLst/>
          </a:prstGeom>
          <a:noFill/>
          <a:ln w="9525">
            <a:solidFill>
              <a:schemeClr val="tx1"/>
            </a:solidFill>
            <a:round/>
            <a:headEnd/>
            <a:tailEnd type="triangle" w="med" len="med"/>
          </a:ln>
          <a:effectLst/>
        </p:spPr>
        <p:txBody>
          <a:bodyPr/>
          <a:lstStyle/>
          <a:p>
            <a:endParaRPr lang="tr-TR"/>
          </a:p>
        </p:txBody>
      </p:sp>
      <p:sp>
        <p:nvSpPr>
          <p:cNvPr id="140305" name="Line 17"/>
          <p:cNvSpPr>
            <a:spLocks noChangeShapeType="1"/>
          </p:cNvSpPr>
          <p:nvPr/>
        </p:nvSpPr>
        <p:spPr bwMode="auto">
          <a:xfrm flipH="1" flipV="1">
            <a:off x="3557648" y="3106704"/>
            <a:ext cx="288925" cy="215900"/>
          </a:xfrm>
          <a:prstGeom prst="line">
            <a:avLst/>
          </a:prstGeom>
          <a:noFill/>
          <a:ln w="9525">
            <a:solidFill>
              <a:schemeClr val="tx1"/>
            </a:solidFill>
            <a:round/>
            <a:headEnd/>
            <a:tailEnd type="triangle" w="med" len="med"/>
          </a:ln>
          <a:effectLst/>
        </p:spPr>
        <p:txBody>
          <a:bodyPr/>
          <a:lstStyle/>
          <a:p>
            <a:endParaRPr lang="tr-TR"/>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3085857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60648"/>
            <a:ext cx="7416824"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3031071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8 mart dünya kadınlar günü? Neden?</a:t>
            </a:r>
            <a:endParaRPr lang="tr-TR" dirty="0"/>
          </a:p>
        </p:txBody>
      </p:sp>
      <p:sp>
        <p:nvSpPr>
          <p:cNvPr id="3" name="İçerik Yer Tutucusu 2"/>
          <p:cNvSpPr>
            <a:spLocks noGrp="1"/>
          </p:cNvSpPr>
          <p:nvPr>
            <p:ph idx="1"/>
          </p:nvPr>
        </p:nvSpPr>
        <p:spPr>
          <a:xfrm>
            <a:off x="1435608" y="1268760"/>
            <a:ext cx="7498080" cy="5256584"/>
          </a:xfrm>
        </p:spPr>
        <p:txBody>
          <a:bodyPr>
            <a:normAutofit fontScale="77500" lnSpcReduction="20000"/>
          </a:bodyPr>
          <a:lstStyle/>
          <a:p>
            <a:r>
              <a:rPr lang="tr-TR" dirty="0"/>
              <a:t>8 Mart 1857′de New York’ta bir tekstil fabrikasında 40.000 dokuma işçisi daha iyi çalışma koşulları için greve başladı. Fakat polisin işçilere saldırıp işçileri fabrikaya kilitlemesi ve ardından çıkan yangında çoğu kadın 129 kişi hayatını kaybetti.</a:t>
            </a:r>
          </a:p>
          <a:p>
            <a:r>
              <a:rPr lang="tr-TR" dirty="0"/>
              <a:t>Bu olay ilk kez Danimarka’nın Kopenhag kentinde 26-27 Ağustos 1910 tarihinde 2. Enternasyonale bağlı kadınlar toplantısında (Uluslararası Sosyalist Kadınlar Konferansı) gündeme geldi ve tekstil fabrikasında hayatını kaybeden kadınlar anısına 8 Mart’ın Dünya Kadınlar Günü olarak anılması önerisi getirildi ve kabul edildi. Öneri kabul edilmesine rağmen tarih kesinlik kazanmamıştı ve Dünya Kadınlar Günü ilkbaharda kutlanıyordu.</a:t>
            </a:r>
          </a:p>
          <a:p>
            <a:r>
              <a:rPr lang="tr-TR" dirty="0"/>
              <a:t>1921′de Moskova’da 3. Uluslararası Kadınlar Konferansında tarih 8 Mart olarak saptandı.</a:t>
            </a:r>
          </a:p>
          <a:p>
            <a:endParaRPr lang="tr-TR" dirty="0"/>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15847061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88640"/>
            <a:ext cx="712879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2918714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35608" y="260648"/>
            <a:ext cx="7498080" cy="5987752"/>
          </a:xfrm>
        </p:spPr>
        <p:txBody>
          <a:bodyPr/>
          <a:lstStyle/>
          <a:p>
            <a:r>
              <a:rPr lang="tr-TR" dirty="0" smtClean="0"/>
              <a:t>Kadın hakları olmasına karşın erkek hakları yok neden? Biraz düşünelim…</a:t>
            </a:r>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1556792"/>
            <a:ext cx="5544616"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85216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35608" y="274638"/>
            <a:ext cx="7498080" cy="850106"/>
          </a:xfrm>
        </p:spPr>
        <p:txBody>
          <a:bodyPr/>
          <a:lstStyle/>
          <a:p>
            <a:r>
              <a:rPr lang="tr-TR" dirty="0" smtClean="0"/>
              <a:t>Kadın hakları</a:t>
            </a:r>
            <a:endParaRPr lang="tr-TR" dirty="0"/>
          </a:p>
        </p:txBody>
      </p:sp>
      <p:sp>
        <p:nvSpPr>
          <p:cNvPr id="3" name="İçerik Yer Tutucusu 2"/>
          <p:cNvSpPr>
            <a:spLocks noGrp="1"/>
          </p:cNvSpPr>
          <p:nvPr>
            <p:ph idx="1"/>
          </p:nvPr>
        </p:nvSpPr>
        <p:spPr>
          <a:xfrm>
            <a:off x="1187624" y="1052736"/>
            <a:ext cx="7746064" cy="5544616"/>
          </a:xfrm>
        </p:spPr>
        <p:txBody>
          <a:bodyPr>
            <a:normAutofit fontScale="85000" lnSpcReduction="10000"/>
          </a:bodyPr>
          <a:lstStyle/>
          <a:p>
            <a:r>
              <a:rPr lang="tr-TR" dirty="0"/>
              <a:t>Dünyada yaşayan tüm kadınların hakları tıpkı insan hakları gibi kadın hakları bildirgesinde belirtilmiştir. Bu bildirgeye göre kadın hakları şunlardır:</a:t>
            </a:r>
            <a:br>
              <a:rPr lang="tr-TR" dirty="0"/>
            </a:br>
            <a:r>
              <a:rPr lang="tr-TR" dirty="0"/>
              <a:t/>
            </a:r>
            <a:br>
              <a:rPr lang="tr-TR" dirty="0"/>
            </a:br>
            <a:r>
              <a:rPr lang="tr-TR" dirty="0"/>
              <a:t>1.Birlikte veya ayrı olarak mülkiyet her iki cinsin hakkıdır</a:t>
            </a:r>
            <a:r>
              <a:rPr lang="tr-TR" dirty="0" smtClean="0"/>
              <a:t>. Kimse </a:t>
            </a:r>
            <a:r>
              <a:rPr lang="tr-TR" dirty="0"/>
              <a:t>ulusun asıl miras payından yoksun bırakılamaz.</a:t>
            </a:r>
            <a:br>
              <a:rPr lang="tr-TR" dirty="0"/>
            </a:br>
            <a:r>
              <a:rPr lang="tr-TR" dirty="0"/>
              <a:t>2. Hiçbir kadın bu yasaların dışında bırakılmayacaktır. Kadın belirli durumlarda yasalar önünde suçlanacak, tutuklanacak ve hapsedilecektir. Kadınlar da erkekler gibi, hükmü kesin olan bu yasalara bağlı olacaktır.</a:t>
            </a:r>
            <a:br>
              <a:rPr lang="tr-TR" dirty="0"/>
            </a:br>
            <a:r>
              <a:rPr lang="tr-TR" dirty="0"/>
              <a:t>3.Yasa sadece mutlak, açık ve gerekli cezalar vermelidir.</a:t>
            </a:r>
          </a:p>
        </p:txBody>
      </p:sp>
      <p:sp>
        <p:nvSpPr>
          <p:cNvPr id="4" name="Altbilgi Yer Tutucusu 3"/>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3544250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5616" y="260648"/>
            <a:ext cx="7818072" cy="6408712"/>
          </a:xfrm>
        </p:spPr>
        <p:txBody>
          <a:bodyPr/>
          <a:lstStyle/>
          <a:p>
            <a:r>
              <a:rPr lang="tr-TR" dirty="0"/>
              <a:t>4. Suçlu bulunan her bir kadına yasanın yaptırımları uygulanır.</a:t>
            </a:r>
            <a:br>
              <a:rPr lang="tr-TR" dirty="0"/>
            </a:br>
            <a:r>
              <a:rPr lang="tr-TR" dirty="0"/>
              <a:t>5.Kadın özgür doğar ve erkeklerle haklar bakımından eşittir.</a:t>
            </a:r>
            <a:br>
              <a:rPr lang="tr-TR" dirty="0"/>
            </a:br>
            <a:r>
              <a:rPr lang="tr-TR" dirty="0"/>
              <a:t>6.Her siyasi derneğin amacı, kadın ve erkeğin, doğal ve daimi haklarını korumaktır. Bu haklar; özgürlük, mülkiyet, güvenlik ve özellikle baskıya karşı koymaktır.</a:t>
            </a:r>
            <a:br>
              <a:rPr lang="tr-TR" dirty="0"/>
            </a:br>
            <a:r>
              <a:rPr lang="tr-TR" dirty="0"/>
              <a:t>7.Her bir devlet gücünün esası kadın ve erkeklerin birliğine ve onların ulustaki varlıklarına dayanmaktadır.</a:t>
            </a:r>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26899437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260648"/>
            <a:ext cx="7746064" cy="6264696"/>
          </a:xfrm>
        </p:spPr>
        <p:txBody>
          <a:bodyPr>
            <a:normAutofit fontScale="92500" lnSpcReduction="20000"/>
          </a:bodyPr>
          <a:lstStyle/>
          <a:p>
            <a:r>
              <a:rPr lang="tr-TR" dirty="0"/>
              <a:t>8. Özgürlük ve adalet diğerine ait olan her şeyin iadesinden oluşmaktadır. Böylelikle erkeğin daimi zulmüne karşı çıkma haklarını uygulamanın sınırı olmamaktadır. Sınırlar doğa ve akıl çerçevesinde düzenlenmelidir.</a:t>
            </a:r>
            <a:br>
              <a:rPr lang="tr-TR" dirty="0"/>
            </a:br>
            <a:r>
              <a:rPr lang="tr-TR" dirty="0"/>
              <a:t>9.Doğa ve akıl yasaları toplum için zararlı olabilecek tüm davranışları yasaklar. Bu yasaların izin verdiği ve ilahi yasaların yasaklamadığı hiçbir şey engellenemez.</a:t>
            </a:r>
            <a:br>
              <a:rPr lang="tr-TR" dirty="0"/>
            </a:br>
            <a:r>
              <a:rPr lang="tr-TR" dirty="0"/>
              <a:t>10.Yasa genel iradenin ifadesi olmalıdır. Bütün kadın ve erkek vatandaşlar şahsen veya bir vekil aracılığıyla yasanın oluşumuna katkıda bulunmalıdır. Bütün kadın ve erkek vatandaşlar yasanın önünde eşit olup; bütün rütbe, pozisyon ve resmi dairelere eşit ölçüde kabul edilmelidir.</a:t>
            </a:r>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1950877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7624" y="260648"/>
            <a:ext cx="7746064" cy="6408712"/>
          </a:xfrm>
        </p:spPr>
        <p:txBody>
          <a:bodyPr>
            <a:normAutofit fontScale="77500" lnSpcReduction="20000"/>
          </a:bodyPr>
          <a:lstStyle/>
          <a:p>
            <a:r>
              <a:rPr lang="tr-TR" dirty="0"/>
              <a:t>11.Kimse genel bir politika olsa bile, mahkûmiyetinden dolayı dava edilemez. Kadın darağacına çıkma hakkına sahiptir, aynı ölçüde konuşmacı kürsüsüne çıkma hakkına da sahiptir.</a:t>
            </a:r>
            <a:br>
              <a:rPr lang="tr-TR" dirty="0"/>
            </a:br>
            <a:r>
              <a:rPr lang="tr-TR" dirty="0"/>
              <a:t>12. Fikir ve düşüncelerin özgürce ifadesi kadın haklarının en değerli maddelerinden biridir, çünkü bu özgürlük babaların çocuklarıyla olan babalık bağlarını garanti altına alır. Böylelikle her kadın vatandaş onu gerçekleri gizlemeye zorlayan barbarca önyargılar olmadan “Ben bize ait olan bir çocuğun </a:t>
            </a:r>
            <a:r>
              <a:rPr lang="tr-TR" dirty="0">
                <a:hlinkClick r:id="rId2"/>
              </a:rPr>
              <a:t>anne</a:t>
            </a:r>
            <a:r>
              <a:rPr lang="tr-TR" dirty="0"/>
              <a:t>siyim” diyebilir.</a:t>
            </a:r>
            <a:br>
              <a:rPr lang="tr-TR" dirty="0"/>
            </a:br>
            <a:r>
              <a:rPr lang="tr-TR" dirty="0"/>
              <a:t>13. Kadınların ve kadın yurttaşların haklarının güvence altına alınması, daha büyük bir yararı ortaya koyar. Bu güvence, bu hakların tanındığı kişilerin ayrıcalığı olmamalıdır, herkesin yararına hizmet etmelidir.</a:t>
            </a:r>
            <a:br>
              <a:rPr lang="tr-TR" dirty="0"/>
            </a:br>
            <a:r>
              <a:rPr lang="tr-TR" dirty="0"/>
              <a:t>14.Devletin giderleri ve idari giderler için kadın ve erkeklerin katkısı eşittir. Kadınlar bütün yükümlülük ve yorucu işlerde katkıda bulunurlar, bu nedenle görev, iş, talep, onur ve </a:t>
            </a:r>
            <a:r>
              <a:rPr lang="tr-TR" dirty="0" err="1"/>
              <a:t>zanaatte</a:t>
            </a:r>
            <a:r>
              <a:rPr lang="tr-TR" dirty="0"/>
              <a:t> de paylaşıma katılırlar</a:t>
            </a:r>
          </a:p>
        </p:txBody>
      </p:sp>
      <p:sp>
        <p:nvSpPr>
          <p:cNvPr id="2" name="Altbilgi Yer Tutucusu 1"/>
          <p:cNvSpPr>
            <a:spLocks noGrp="1"/>
          </p:cNvSpPr>
          <p:nvPr>
            <p:ph type="ftr" sz="quarter" idx="11"/>
          </p:nvPr>
        </p:nvSpPr>
        <p:spPr/>
        <p:txBody>
          <a:bodyPr/>
          <a:lstStyle/>
          <a:p>
            <a:r>
              <a:rPr lang="tr-TR" smtClean="0"/>
              <a:t>Psk. Dan. Meltem TÜRKER</a:t>
            </a:r>
            <a:endParaRPr lang="tr-TR"/>
          </a:p>
        </p:txBody>
      </p:sp>
    </p:spTree>
    <p:extLst>
      <p:ext uri="{BB962C8B-B14F-4D97-AF65-F5344CB8AC3E}">
        <p14:creationId xmlns:p14="http://schemas.microsoft.com/office/powerpoint/2010/main" val="6794495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742</TotalTime>
  <Words>1626</Words>
  <Application>Microsoft Office PowerPoint</Application>
  <PresentationFormat>Ekran Gösterisi (4:3)</PresentationFormat>
  <Paragraphs>167</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Gündönümü</vt:lpstr>
      <vt:lpstr>KADIN HAKLARI</vt:lpstr>
      <vt:lpstr>PowerPoint Sunusu</vt:lpstr>
      <vt:lpstr>Kadın hakları nasıl ortaya çıktı?</vt:lpstr>
      <vt:lpstr>8 mart dünya kadınlar günü? Neden?</vt:lpstr>
      <vt:lpstr>PowerPoint Sunusu</vt:lpstr>
      <vt:lpstr>Kadın hakları</vt:lpstr>
      <vt:lpstr>PowerPoint Sunusu</vt:lpstr>
      <vt:lpstr>PowerPoint Sunusu</vt:lpstr>
      <vt:lpstr>PowerPoint Sunusu</vt:lpstr>
      <vt:lpstr>PowerPoint Sunusu</vt:lpstr>
      <vt:lpstr>Türkiye’de kadınlar</vt:lpstr>
      <vt:lpstr>Kadına yönelik şiddetin boyutu</vt:lpstr>
      <vt:lpstr>Eğitim </vt:lpstr>
      <vt:lpstr>Kız çocuklarının eğitiminin önündeki engeller</vt:lpstr>
      <vt:lpstr>Kadın iş gücü</vt:lpstr>
      <vt:lpstr>Ağır işler</vt:lpstr>
      <vt:lpstr>Siyaset </vt:lpstr>
      <vt:lpstr>PowerPoint Sunusu</vt:lpstr>
      <vt:lpstr>Türk kadını seçme seçilme hakkına 78 yıl önce kavuştu. Ancak 1935'ten 2009'a kadar Meclis'e 8 bin 794 erkek vekile karşılık sadece 236 kadın girebildi.</vt:lpstr>
      <vt:lpstr>Türkiye’de kadınlara tanınan başlıca haklar</vt:lpstr>
      <vt:lpstr>PowerPoint Sunusu</vt:lpstr>
      <vt:lpstr>PowerPoint Sunusu</vt:lpstr>
      <vt:lpstr>PowerPoint Sunusu</vt:lpstr>
      <vt:lpstr>PowerPoint Sunusu</vt:lpstr>
      <vt:lpstr>PowerPoint Sunusu</vt:lpstr>
      <vt:lpstr>PowerPoint Sunusu</vt:lpstr>
      <vt:lpstr>Türkiye’de kadına saldırının oranı</vt:lpstr>
      <vt:lpstr>Peki buna karşılık biz neler yaptık?</vt:lpstr>
      <vt:lpstr>PowerPoint Sunusu</vt:lpstr>
      <vt:lpstr>PowerPoint Sunusu</vt:lpstr>
      <vt:lpstr>İşe yaradı mı?</vt:lpstr>
      <vt:lpstr>PowerPoint Sunusu</vt:lpstr>
      <vt:lpstr>PowerPoint Sunusu</vt:lpstr>
      <vt:lpstr>PowerPoint Sunusu</vt:lpstr>
      <vt:lpstr>Dikkat ettiniz mi?</vt:lpstr>
      <vt:lpstr>PowerPoint Sunusu</vt:lpstr>
      <vt:lpstr>PowerPoint Sunusu</vt:lpstr>
      <vt:lpstr>      Şiddete Maruz Kalan Kadınlara Hizmet       Sunan Kurumlar </vt:lpstr>
      <vt:lpstr>PowerPoint Sunusu</vt:lpstr>
      <vt:lpstr>PowerPoint Sunusu</vt:lpstr>
    </vt:vector>
  </TitlesOfParts>
  <Company>By NeC ® 2010 | Katilimsiz.Com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KADIN HAKLARI</dc:title>
  <dc:creator>sony</dc:creator>
  <cp:lastModifiedBy>rehberlik</cp:lastModifiedBy>
  <cp:revision>27</cp:revision>
  <dcterms:created xsi:type="dcterms:W3CDTF">2013-12-03T18:28:01Z</dcterms:created>
  <dcterms:modified xsi:type="dcterms:W3CDTF">2018-03-20T10:39:26Z</dcterms:modified>
</cp:coreProperties>
</file>